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57" r:id="rId3"/>
    <p:sldId id="260" r:id="rId4"/>
    <p:sldId id="768" r:id="rId5"/>
    <p:sldId id="785" r:id="rId6"/>
    <p:sldId id="764" r:id="rId7"/>
    <p:sldId id="461" r:id="rId8"/>
    <p:sldId id="765" r:id="rId9"/>
    <p:sldId id="462" r:id="rId10"/>
    <p:sldId id="463" r:id="rId11"/>
    <p:sldId id="469" r:id="rId12"/>
    <p:sldId id="470" r:id="rId13"/>
    <p:sldId id="762" r:id="rId14"/>
    <p:sldId id="563" r:id="rId15"/>
    <p:sldId id="783" r:id="rId16"/>
    <p:sldId id="786" r:id="rId17"/>
    <p:sldId id="787" r:id="rId18"/>
    <p:sldId id="788" r:id="rId19"/>
    <p:sldId id="789" r:id="rId20"/>
    <p:sldId id="614" r:id="rId21"/>
    <p:sldId id="615" r:id="rId22"/>
    <p:sldId id="616" r:id="rId23"/>
    <p:sldId id="781" r:id="rId24"/>
    <p:sldId id="782" r:id="rId25"/>
    <p:sldId id="620" r:id="rId26"/>
    <p:sldId id="621" r:id="rId27"/>
    <p:sldId id="622" r:id="rId28"/>
    <p:sldId id="623" r:id="rId29"/>
    <p:sldId id="624" r:id="rId30"/>
    <p:sldId id="625" r:id="rId31"/>
    <p:sldId id="630" r:id="rId32"/>
    <p:sldId id="631" r:id="rId33"/>
    <p:sldId id="633" r:id="rId34"/>
    <p:sldId id="274" r:id="rId35"/>
    <p:sldId id="298" r:id="rId36"/>
    <p:sldId id="29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4F81BD"/>
    <a:srgbClr val="D8D8D8"/>
    <a:srgbClr val="4BACC6"/>
    <a:srgbClr val="E7E7E7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67" autoAdjust="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2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ttman, Barry" userId="bff186cd-6ce8-41ba-8e8c-e85cdef216de" providerId="ADAL" clId="{3E53EDF6-525D-4FF2-8CBE-7A33492F1014}"/>
    <pc:docChg chg="custSel addSld delSld modSld">
      <pc:chgData name="Wittman, Barry" userId="bff186cd-6ce8-41ba-8e8c-e85cdef216de" providerId="ADAL" clId="{3E53EDF6-525D-4FF2-8CBE-7A33492F1014}" dt="2025-03-05T15:06:37.765" v="8" actId="2696"/>
      <pc:docMkLst>
        <pc:docMk/>
      </pc:docMkLst>
      <pc:sldChg chg="modSp modAnim">
        <pc:chgData name="Wittman, Barry" userId="bff186cd-6ce8-41ba-8e8c-e85cdef216de" providerId="ADAL" clId="{3E53EDF6-525D-4FF2-8CBE-7A33492F1014}" dt="2025-03-05T15:04:48.926" v="0" actId="20577"/>
        <pc:sldMkLst>
          <pc:docMk/>
          <pc:sldMk cId="0" sldId="257"/>
        </pc:sldMkLst>
        <pc:spChg chg="mod">
          <ac:chgData name="Wittman, Barry" userId="bff186cd-6ce8-41ba-8e8c-e85cdef216de" providerId="ADAL" clId="{3E53EDF6-525D-4FF2-8CBE-7A33492F1014}" dt="2025-03-05T15:04:48.926" v="0" actId="20577"/>
          <ac:spMkLst>
            <pc:docMk/>
            <pc:sldMk cId="0" sldId="257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3E53EDF6-525D-4FF2-8CBE-7A33492F1014}" dt="2025-03-05T15:05:31.381" v="1"/>
        <pc:sldMkLst>
          <pc:docMk/>
          <pc:sldMk cId="1941431778" sldId="461"/>
        </pc:sldMkLst>
      </pc:sldChg>
      <pc:sldChg chg="add">
        <pc:chgData name="Wittman, Barry" userId="bff186cd-6ce8-41ba-8e8c-e85cdef216de" providerId="ADAL" clId="{3E53EDF6-525D-4FF2-8CBE-7A33492F1014}" dt="2025-03-05T15:05:31.381" v="1"/>
        <pc:sldMkLst>
          <pc:docMk/>
          <pc:sldMk cId="1376698245" sldId="462"/>
        </pc:sldMkLst>
      </pc:sldChg>
      <pc:sldChg chg="add">
        <pc:chgData name="Wittman, Barry" userId="bff186cd-6ce8-41ba-8e8c-e85cdef216de" providerId="ADAL" clId="{3E53EDF6-525D-4FF2-8CBE-7A33492F1014}" dt="2025-03-05T15:05:31.381" v="1"/>
        <pc:sldMkLst>
          <pc:docMk/>
          <pc:sldMk cId="2632319957" sldId="463"/>
        </pc:sldMkLst>
      </pc:sldChg>
      <pc:sldChg chg="add">
        <pc:chgData name="Wittman, Barry" userId="bff186cd-6ce8-41ba-8e8c-e85cdef216de" providerId="ADAL" clId="{3E53EDF6-525D-4FF2-8CBE-7A33492F1014}" dt="2025-03-05T15:05:31.381" v="1"/>
        <pc:sldMkLst>
          <pc:docMk/>
          <pc:sldMk cId="2529961273" sldId="469"/>
        </pc:sldMkLst>
      </pc:sldChg>
      <pc:sldChg chg="add">
        <pc:chgData name="Wittman, Barry" userId="bff186cd-6ce8-41ba-8e8c-e85cdef216de" providerId="ADAL" clId="{3E53EDF6-525D-4FF2-8CBE-7A33492F1014}" dt="2025-03-05T15:05:31.381" v="1"/>
        <pc:sldMkLst>
          <pc:docMk/>
          <pc:sldMk cId="3012475423" sldId="470"/>
        </pc:sldMkLst>
      </pc:sldChg>
      <pc:sldChg chg="del">
        <pc:chgData name="Wittman, Barry" userId="bff186cd-6ce8-41ba-8e8c-e85cdef216de" providerId="ADAL" clId="{3E53EDF6-525D-4FF2-8CBE-7A33492F1014}" dt="2025-03-05T15:05:51.378" v="4" actId="2696"/>
        <pc:sldMkLst>
          <pc:docMk/>
          <pc:sldMk cId="4174167977" sldId="472"/>
        </pc:sldMkLst>
      </pc:sldChg>
      <pc:sldChg chg="add">
        <pc:chgData name="Wittman, Barry" userId="bff186cd-6ce8-41ba-8e8c-e85cdef216de" providerId="ADAL" clId="{3E53EDF6-525D-4FF2-8CBE-7A33492F1014}" dt="2025-03-05T15:05:31.381" v="1"/>
        <pc:sldMkLst>
          <pc:docMk/>
          <pc:sldMk cId="2170949818" sldId="563"/>
        </pc:sldMkLst>
      </pc:sldChg>
      <pc:sldChg chg="del">
        <pc:chgData name="Wittman, Barry" userId="bff186cd-6ce8-41ba-8e8c-e85cdef216de" providerId="ADAL" clId="{3E53EDF6-525D-4FF2-8CBE-7A33492F1014}" dt="2025-03-05T15:05:51.386" v="5" actId="2696"/>
        <pc:sldMkLst>
          <pc:docMk/>
          <pc:sldMk cId="3102297164" sldId="564"/>
        </pc:sldMkLst>
      </pc:sldChg>
      <pc:sldChg chg="del">
        <pc:chgData name="Wittman, Barry" userId="bff186cd-6ce8-41ba-8e8c-e85cdef216de" providerId="ADAL" clId="{3E53EDF6-525D-4FF2-8CBE-7A33492F1014}" dt="2025-03-05T15:05:51.378" v="3" actId="2696"/>
        <pc:sldMkLst>
          <pc:docMk/>
          <pc:sldMk cId="3633887476" sldId="586"/>
        </pc:sldMkLst>
      </pc:sldChg>
      <pc:sldChg chg="del">
        <pc:chgData name="Wittman, Barry" userId="bff186cd-6ce8-41ba-8e8c-e85cdef216de" providerId="ADAL" clId="{3E53EDF6-525D-4FF2-8CBE-7A33492F1014}" dt="2025-03-05T15:05:51.378" v="2" actId="2696"/>
        <pc:sldMkLst>
          <pc:docMk/>
          <pc:sldMk cId="2431210791" sldId="591"/>
        </pc:sldMkLst>
      </pc:sldChg>
      <pc:sldChg chg="add">
        <pc:chgData name="Wittman, Barry" userId="bff186cd-6ce8-41ba-8e8c-e85cdef216de" providerId="ADAL" clId="{3E53EDF6-525D-4FF2-8CBE-7A33492F1014}" dt="2025-03-05T15:05:31.381" v="1"/>
        <pc:sldMkLst>
          <pc:docMk/>
          <pc:sldMk cId="1540547209" sldId="762"/>
        </pc:sldMkLst>
      </pc:sldChg>
      <pc:sldChg chg="add">
        <pc:chgData name="Wittman, Barry" userId="bff186cd-6ce8-41ba-8e8c-e85cdef216de" providerId="ADAL" clId="{3E53EDF6-525D-4FF2-8CBE-7A33492F1014}" dt="2025-03-05T15:05:31.381" v="1"/>
        <pc:sldMkLst>
          <pc:docMk/>
          <pc:sldMk cId="3736667135" sldId="764"/>
        </pc:sldMkLst>
      </pc:sldChg>
      <pc:sldChg chg="add">
        <pc:chgData name="Wittman, Barry" userId="bff186cd-6ce8-41ba-8e8c-e85cdef216de" providerId="ADAL" clId="{3E53EDF6-525D-4FF2-8CBE-7A33492F1014}" dt="2025-03-05T15:05:31.381" v="1"/>
        <pc:sldMkLst>
          <pc:docMk/>
          <pc:sldMk cId="2657960814" sldId="765"/>
        </pc:sldMkLst>
      </pc:sldChg>
      <pc:sldChg chg="del">
        <pc:chgData name="Wittman, Barry" userId="bff186cd-6ce8-41ba-8e8c-e85cdef216de" providerId="ADAL" clId="{3E53EDF6-525D-4FF2-8CBE-7A33492F1014}" dt="2025-03-05T15:05:53.047" v="6" actId="2696"/>
        <pc:sldMkLst>
          <pc:docMk/>
          <pc:sldMk cId="735351340" sldId="783"/>
        </pc:sldMkLst>
      </pc:sldChg>
      <pc:sldChg chg="add">
        <pc:chgData name="Wittman, Barry" userId="bff186cd-6ce8-41ba-8e8c-e85cdef216de" providerId="ADAL" clId="{3E53EDF6-525D-4FF2-8CBE-7A33492F1014}" dt="2025-03-05T15:05:58.316" v="7"/>
        <pc:sldMkLst>
          <pc:docMk/>
          <pc:sldMk cId="3725862791" sldId="783"/>
        </pc:sldMkLst>
      </pc:sldChg>
      <pc:sldChg chg="del">
        <pc:chgData name="Wittman, Barry" userId="bff186cd-6ce8-41ba-8e8c-e85cdef216de" providerId="ADAL" clId="{3E53EDF6-525D-4FF2-8CBE-7A33492F1014}" dt="2025-03-05T15:06:37.765" v="8" actId="2696"/>
        <pc:sldMkLst>
          <pc:docMk/>
          <pc:sldMk cId="2498559364" sldId="784"/>
        </pc:sldMkLst>
      </pc:sldChg>
      <pc:sldChg chg="add">
        <pc:chgData name="Wittman, Barry" userId="bff186cd-6ce8-41ba-8e8c-e85cdef216de" providerId="ADAL" clId="{3E53EDF6-525D-4FF2-8CBE-7A33492F1014}" dt="2025-03-05T15:05:31.381" v="1"/>
        <pc:sldMkLst>
          <pc:docMk/>
          <pc:sldMk cId="1960802737" sldId="786"/>
        </pc:sldMkLst>
      </pc:sldChg>
      <pc:sldChg chg="add">
        <pc:chgData name="Wittman, Barry" userId="bff186cd-6ce8-41ba-8e8c-e85cdef216de" providerId="ADAL" clId="{3E53EDF6-525D-4FF2-8CBE-7A33492F1014}" dt="2025-03-05T15:05:31.381" v="1"/>
        <pc:sldMkLst>
          <pc:docMk/>
          <pc:sldMk cId="2320182173" sldId="787"/>
        </pc:sldMkLst>
      </pc:sldChg>
      <pc:sldChg chg="add">
        <pc:chgData name="Wittman, Barry" userId="bff186cd-6ce8-41ba-8e8c-e85cdef216de" providerId="ADAL" clId="{3E53EDF6-525D-4FF2-8CBE-7A33492F1014}" dt="2025-03-05T15:05:31.381" v="1"/>
        <pc:sldMkLst>
          <pc:docMk/>
          <pc:sldMk cId="3550515848" sldId="788"/>
        </pc:sldMkLst>
      </pc:sldChg>
      <pc:sldChg chg="add">
        <pc:chgData name="Wittman, Barry" userId="bff186cd-6ce8-41ba-8e8c-e85cdef216de" providerId="ADAL" clId="{3E53EDF6-525D-4FF2-8CBE-7A33492F1014}" dt="2025-03-05T15:05:31.381" v="1"/>
        <pc:sldMkLst>
          <pc:docMk/>
          <pc:sldMk cId="1468277777" sldId="7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8A6252-C303-41C4-A96C-39079A44C465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78ED25-8C92-43E0-9C77-C53EBE2ED1B0}">
      <dgm:prSet phldrT="[Text]"/>
      <dgm:spPr/>
      <dgm:t>
        <a:bodyPr/>
        <a:lstStyle/>
        <a:p>
          <a:r>
            <a:rPr lang="en-US" dirty="0" err="1"/>
            <a:t>Preimage</a:t>
          </a:r>
          <a:r>
            <a:rPr lang="en-US" dirty="0"/>
            <a:t> Resistance</a:t>
          </a:r>
        </a:p>
      </dgm:t>
    </dgm:pt>
    <dgm:pt modelId="{5CA228B6-49CB-4C6F-B323-A01F172A636F}" type="parTrans" cxnId="{EC124B69-08C5-4515-A403-DCD958667E87}">
      <dgm:prSet/>
      <dgm:spPr/>
      <dgm:t>
        <a:bodyPr/>
        <a:lstStyle/>
        <a:p>
          <a:endParaRPr lang="en-US"/>
        </a:p>
      </dgm:t>
    </dgm:pt>
    <dgm:pt modelId="{8472A276-920B-40E6-B962-D1D96166C338}" type="sibTrans" cxnId="{EC124B69-08C5-4515-A403-DCD958667E87}">
      <dgm:prSet/>
      <dgm:spPr/>
      <dgm:t>
        <a:bodyPr/>
        <a:lstStyle/>
        <a:p>
          <a:endParaRPr lang="en-US"/>
        </a:p>
      </dgm:t>
    </dgm:pt>
    <dgm:pt modelId="{F328D8BB-863B-4AB3-8ABD-122F61277462}">
      <dgm:prSet phldrT="[Text]"/>
      <dgm:spPr/>
      <dgm:t>
        <a:bodyPr/>
        <a:lstStyle/>
        <a:p>
          <a:r>
            <a:rPr lang="en-US" dirty="0"/>
            <a:t>Given a digest, should be hard to find a message that would produce it</a:t>
          </a:r>
        </a:p>
      </dgm:t>
    </dgm:pt>
    <dgm:pt modelId="{BAF8B24B-5CA3-48A6-B8DB-19E5AC28369A}" type="parTrans" cxnId="{D5A79999-2F22-4538-AC46-D59281D8F0A7}">
      <dgm:prSet/>
      <dgm:spPr/>
      <dgm:t>
        <a:bodyPr/>
        <a:lstStyle/>
        <a:p>
          <a:endParaRPr lang="en-US"/>
        </a:p>
      </dgm:t>
    </dgm:pt>
    <dgm:pt modelId="{BADFB56F-9182-48FE-8558-4060E2AC06BC}" type="sibTrans" cxnId="{D5A79999-2F22-4538-AC46-D59281D8F0A7}">
      <dgm:prSet/>
      <dgm:spPr/>
      <dgm:t>
        <a:bodyPr/>
        <a:lstStyle/>
        <a:p>
          <a:endParaRPr lang="en-US"/>
        </a:p>
      </dgm:t>
    </dgm:pt>
    <dgm:pt modelId="{8D474453-87F4-4280-94AB-EC3DFE8F318A}">
      <dgm:prSet phldrT="[Text]"/>
      <dgm:spPr/>
      <dgm:t>
        <a:bodyPr/>
        <a:lstStyle/>
        <a:p>
          <a:r>
            <a:rPr lang="en-US" dirty="0"/>
            <a:t>Collision Resistance</a:t>
          </a:r>
        </a:p>
      </dgm:t>
    </dgm:pt>
    <dgm:pt modelId="{00F9E97D-7454-4DD2-9FEE-F89FE6BCEBED}" type="parTrans" cxnId="{498DC7B1-4D7E-4799-B86B-D8F6B61D083A}">
      <dgm:prSet/>
      <dgm:spPr/>
      <dgm:t>
        <a:bodyPr/>
        <a:lstStyle/>
        <a:p>
          <a:endParaRPr lang="en-US"/>
        </a:p>
      </dgm:t>
    </dgm:pt>
    <dgm:pt modelId="{19145E81-C505-4342-95B9-669F8731734A}" type="sibTrans" cxnId="{498DC7B1-4D7E-4799-B86B-D8F6B61D083A}">
      <dgm:prSet/>
      <dgm:spPr/>
      <dgm:t>
        <a:bodyPr/>
        <a:lstStyle/>
        <a:p>
          <a:endParaRPr lang="en-US"/>
        </a:p>
      </dgm:t>
    </dgm:pt>
    <dgm:pt modelId="{ED584A68-FA81-4C07-9ADA-A35FB64C0E20}">
      <dgm:prSet phldrT="[Text]"/>
      <dgm:spPr/>
      <dgm:t>
        <a:bodyPr/>
        <a:lstStyle/>
        <a:p>
          <a:r>
            <a:rPr lang="en-US" dirty="0"/>
            <a:t>Should be hard to find any two messages that hash to the same digest (collision)</a:t>
          </a:r>
        </a:p>
      </dgm:t>
    </dgm:pt>
    <dgm:pt modelId="{6F793D67-CAA8-4F9A-9D3D-85D3C4F63360}" type="parTrans" cxnId="{D147CEA1-2E44-4026-9BB8-0E25A8B7EBBB}">
      <dgm:prSet/>
      <dgm:spPr/>
      <dgm:t>
        <a:bodyPr/>
        <a:lstStyle/>
        <a:p>
          <a:endParaRPr lang="en-US"/>
        </a:p>
      </dgm:t>
    </dgm:pt>
    <dgm:pt modelId="{37E0112E-03CB-49EF-B8B3-5AA0488A4514}" type="sibTrans" cxnId="{D147CEA1-2E44-4026-9BB8-0E25A8B7EBBB}">
      <dgm:prSet/>
      <dgm:spPr/>
      <dgm:t>
        <a:bodyPr/>
        <a:lstStyle/>
        <a:p>
          <a:endParaRPr lang="en-US"/>
        </a:p>
      </dgm:t>
    </dgm:pt>
    <dgm:pt modelId="{98229747-A28C-4AED-AA94-29005E84B2A1}">
      <dgm:prSet phldrT="[Text]"/>
      <dgm:spPr/>
      <dgm:t>
        <a:bodyPr/>
        <a:lstStyle/>
        <a:p>
          <a:r>
            <a:rPr lang="en-US" dirty="0"/>
            <a:t>One-way property</a:t>
          </a:r>
        </a:p>
      </dgm:t>
    </dgm:pt>
    <dgm:pt modelId="{BA108B0C-F3F6-474D-A22F-64C9F6E2606E}" type="parTrans" cxnId="{2B0602C8-A894-4C8B-BACE-8967C68E0B76}">
      <dgm:prSet/>
      <dgm:spPr/>
      <dgm:t>
        <a:bodyPr/>
        <a:lstStyle/>
        <a:p>
          <a:endParaRPr lang="en-US"/>
        </a:p>
      </dgm:t>
    </dgm:pt>
    <dgm:pt modelId="{7718C057-D418-4FFD-8BA5-A26B88616960}" type="sibTrans" cxnId="{2B0602C8-A894-4C8B-BACE-8967C68E0B76}">
      <dgm:prSet/>
      <dgm:spPr/>
      <dgm:t>
        <a:bodyPr/>
        <a:lstStyle/>
        <a:p>
          <a:endParaRPr lang="en-US"/>
        </a:p>
      </dgm:t>
    </dgm:pt>
    <dgm:pt modelId="{A0CADD60-48DC-4860-8D46-7E23CD52E3CE}">
      <dgm:prSet phldrT="[Text]"/>
      <dgm:spPr/>
      <dgm:t>
        <a:bodyPr/>
        <a:lstStyle/>
        <a:p>
          <a:r>
            <a:rPr lang="en-US" dirty="0"/>
            <a:t>Second </a:t>
          </a:r>
          <a:r>
            <a:rPr lang="en-US" dirty="0" err="1"/>
            <a:t>Preimage</a:t>
          </a:r>
          <a:r>
            <a:rPr lang="en-US" dirty="0"/>
            <a:t> Resistance</a:t>
          </a:r>
        </a:p>
      </dgm:t>
    </dgm:pt>
    <dgm:pt modelId="{C5951B88-BDF0-41D7-A8AB-91418BD854A4}" type="parTrans" cxnId="{687FD610-3A27-4AAD-BEFC-70F16378B2EB}">
      <dgm:prSet/>
      <dgm:spPr/>
      <dgm:t>
        <a:bodyPr/>
        <a:lstStyle/>
        <a:p>
          <a:endParaRPr lang="en-US"/>
        </a:p>
      </dgm:t>
    </dgm:pt>
    <dgm:pt modelId="{A65D33E0-760F-4A8D-89A5-A5E816CD2D0F}" type="sibTrans" cxnId="{687FD610-3A27-4AAD-BEFC-70F16378B2EB}">
      <dgm:prSet/>
      <dgm:spPr/>
      <dgm:t>
        <a:bodyPr/>
        <a:lstStyle/>
        <a:p>
          <a:endParaRPr lang="en-US"/>
        </a:p>
      </dgm:t>
    </dgm:pt>
    <dgm:pt modelId="{3E6A7D0F-95F0-4E3A-8D46-EA4D4C558DCD}">
      <dgm:prSet phldrT="[Text]"/>
      <dgm:spPr/>
      <dgm:t>
        <a:bodyPr/>
        <a:lstStyle/>
        <a:p>
          <a:r>
            <a:rPr lang="en-US" dirty="0"/>
            <a:t>Given a message m, it should be hard to find a different message that has the same digest</a:t>
          </a:r>
        </a:p>
      </dgm:t>
    </dgm:pt>
    <dgm:pt modelId="{99B42F47-FCFB-4F92-B39A-44331D881089}" type="parTrans" cxnId="{0BB96AE0-C979-4F70-BD8F-383D64D0B743}">
      <dgm:prSet/>
      <dgm:spPr/>
      <dgm:t>
        <a:bodyPr/>
        <a:lstStyle/>
        <a:p>
          <a:endParaRPr lang="en-US"/>
        </a:p>
      </dgm:t>
    </dgm:pt>
    <dgm:pt modelId="{6732EB1B-9FED-49B1-A6C5-FAEBA4AE3737}" type="sibTrans" cxnId="{0BB96AE0-C979-4F70-BD8F-383D64D0B743}">
      <dgm:prSet/>
      <dgm:spPr/>
      <dgm:t>
        <a:bodyPr/>
        <a:lstStyle/>
        <a:p>
          <a:endParaRPr lang="en-US"/>
        </a:p>
      </dgm:t>
    </dgm:pt>
    <dgm:pt modelId="{72305EAC-EDA9-4A5A-8976-BAD8BFDAE231}" type="pres">
      <dgm:prSet presAssocID="{E68A6252-C303-41C4-A96C-39079A44C465}" presName="Name0" presStyleCnt="0">
        <dgm:presLayoutVars>
          <dgm:dir/>
          <dgm:animLvl val="lvl"/>
          <dgm:resizeHandles val="exact"/>
        </dgm:presLayoutVars>
      </dgm:prSet>
      <dgm:spPr/>
    </dgm:pt>
    <dgm:pt modelId="{4569D705-6D79-47CD-BE36-F0FD180CB2ED}" type="pres">
      <dgm:prSet presAssocID="{A978ED25-8C92-43E0-9C77-C53EBE2ED1B0}" presName="linNode" presStyleCnt="0"/>
      <dgm:spPr/>
    </dgm:pt>
    <dgm:pt modelId="{6E60EE09-B35D-4142-BDB2-2CF7A6911A2D}" type="pres">
      <dgm:prSet presAssocID="{A978ED25-8C92-43E0-9C77-C53EBE2ED1B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9DE6CE9-C43A-4FA1-8A22-13FE1A90A39E}" type="pres">
      <dgm:prSet presAssocID="{A978ED25-8C92-43E0-9C77-C53EBE2ED1B0}" presName="descendantText" presStyleLbl="alignAccFollowNode1" presStyleIdx="0" presStyleCnt="3">
        <dgm:presLayoutVars>
          <dgm:bulletEnabled val="1"/>
        </dgm:presLayoutVars>
      </dgm:prSet>
      <dgm:spPr/>
    </dgm:pt>
    <dgm:pt modelId="{ABC70852-B949-42B2-9964-F103EA2B7600}" type="pres">
      <dgm:prSet presAssocID="{8472A276-920B-40E6-B962-D1D96166C338}" presName="sp" presStyleCnt="0"/>
      <dgm:spPr/>
    </dgm:pt>
    <dgm:pt modelId="{85B2308D-9DF6-414A-9A43-19A9400785BA}" type="pres">
      <dgm:prSet presAssocID="{A0CADD60-48DC-4860-8D46-7E23CD52E3CE}" presName="linNode" presStyleCnt="0"/>
      <dgm:spPr/>
    </dgm:pt>
    <dgm:pt modelId="{17B378EC-9B55-4C4B-9722-23DC9F9ABE20}" type="pres">
      <dgm:prSet presAssocID="{A0CADD60-48DC-4860-8D46-7E23CD52E3C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C5DBD42-966F-43A0-BC4E-DE09433E675F}" type="pres">
      <dgm:prSet presAssocID="{A0CADD60-48DC-4860-8D46-7E23CD52E3CE}" presName="descendantText" presStyleLbl="alignAccFollowNode1" presStyleIdx="1" presStyleCnt="3">
        <dgm:presLayoutVars>
          <dgm:bulletEnabled val="1"/>
        </dgm:presLayoutVars>
      </dgm:prSet>
      <dgm:spPr/>
    </dgm:pt>
    <dgm:pt modelId="{C17C3220-3DCC-4CA3-A2A9-09BE715C3331}" type="pres">
      <dgm:prSet presAssocID="{A65D33E0-760F-4A8D-89A5-A5E816CD2D0F}" presName="sp" presStyleCnt="0"/>
      <dgm:spPr/>
    </dgm:pt>
    <dgm:pt modelId="{ADBFE36E-64BE-435E-A396-A4450C1BDF4C}" type="pres">
      <dgm:prSet presAssocID="{8D474453-87F4-4280-94AB-EC3DFE8F318A}" presName="linNode" presStyleCnt="0"/>
      <dgm:spPr/>
    </dgm:pt>
    <dgm:pt modelId="{18D48A5A-19BE-45E4-B3B7-2EDD7D951C84}" type="pres">
      <dgm:prSet presAssocID="{8D474453-87F4-4280-94AB-EC3DFE8F318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7C382E1-B430-4F14-B7E4-2E929C210AB8}" type="pres">
      <dgm:prSet presAssocID="{8D474453-87F4-4280-94AB-EC3DFE8F318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F164D0E-63FF-4F96-A5E0-EFED511F8963}" type="presOf" srcId="{ED584A68-FA81-4C07-9ADA-A35FB64C0E20}" destId="{B7C382E1-B430-4F14-B7E4-2E929C210AB8}" srcOrd="0" destOrd="0" presId="urn:microsoft.com/office/officeart/2005/8/layout/vList5"/>
    <dgm:cxn modelId="{687FD610-3A27-4AAD-BEFC-70F16378B2EB}" srcId="{E68A6252-C303-41C4-A96C-39079A44C465}" destId="{A0CADD60-48DC-4860-8D46-7E23CD52E3CE}" srcOrd="1" destOrd="0" parTransId="{C5951B88-BDF0-41D7-A8AB-91418BD854A4}" sibTransId="{A65D33E0-760F-4A8D-89A5-A5E816CD2D0F}"/>
    <dgm:cxn modelId="{EC124B69-08C5-4515-A403-DCD958667E87}" srcId="{E68A6252-C303-41C4-A96C-39079A44C465}" destId="{A978ED25-8C92-43E0-9C77-C53EBE2ED1B0}" srcOrd="0" destOrd="0" parTransId="{5CA228B6-49CB-4C6F-B323-A01F172A636F}" sibTransId="{8472A276-920B-40E6-B962-D1D96166C338}"/>
    <dgm:cxn modelId="{FDBD6354-EBA6-4A8C-9065-F7E72D44914B}" type="presOf" srcId="{A0CADD60-48DC-4860-8D46-7E23CD52E3CE}" destId="{17B378EC-9B55-4C4B-9722-23DC9F9ABE20}" srcOrd="0" destOrd="0" presId="urn:microsoft.com/office/officeart/2005/8/layout/vList5"/>
    <dgm:cxn modelId="{5603A656-5E5C-4E6E-91D3-44926D9DB4DF}" type="presOf" srcId="{98229747-A28C-4AED-AA94-29005E84B2A1}" destId="{49DE6CE9-C43A-4FA1-8A22-13FE1A90A39E}" srcOrd="0" destOrd="1" presId="urn:microsoft.com/office/officeart/2005/8/layout/vList5"/>
    <dgm:cxn modelId="{C46D8680-537E-4A28-8153-607A6A077B21}" type="presOf" srcId="{E68A6252-C303-41C4-A96C-39079A44C465}" destId="{72305EAC-EDA9-4A5A-8976-BAD8BFDAE231}" srcOrd="0" destOrd="0" presId="urn:microsoft.com/office/officeart/2005/8/layout/vList5"/>
    <dgm:cxn modelId="{D5A79999-2F22-4538-AC46-D59281D8F0A7}" srcId="{A978ED25-8C92-43E0-9C77-C53EBE2ED1B0}" destId="{F328D8BB-863B-4AB3-8ABD-122F61277462}" srcOrd="0" destOrd="0" parTransId="{BAF8B24B-5CA3-48A6-B8DB-19E5AC28369A}" sibTransId="{BADFB56F-9182-48FE-8558-4060E2AC06BC}"/>
    <dgm:cxn modelId="{D147CEA1-2E44-4026-9BB8-0E25A8B7EBBB}" srcId="{8D474453-87F4-4280-94AB-EC3DFE8F318A}" destId="{ED584A68-FA81-4C07-9ADA-A35FB64C0E20}" srcOrd="0" destOrd="0" parTransId="{6F793D67-CAA8-4F9A-9D3D-85D3C4F63360}" sibTransId="{37E0112E-03CB-49EF-B8B3-5AA0488A4514}"/>
    <dgm:cxn modelId="{2DB252A9-AEC5-4CC7-989A-6B89B6134989}" type="presOf" srcId="{A978ED25-8C92-43E0-9C77-C53EBE2ED1B0}" destId="{6E60EE09-B35D-4142-BDB2-2CF7A6911A2D}" srcOrd="0" destOrd="0" presId="urn:microsoft.com/office/officeart/2005/8/layout/vList5"/>
    <dgm:cxn modelId="{498DC7B1-4D7E-4799-B86B-D8F6B61D083A}" srcId="{E68A6252-C303-41C4-A96C-39079A44C465}" destId="{8D474453-87F4-4280-94AB-EC3DFE8F318A}" srcOrd="2" destOrd="0" parTransId="{00F9E97D-7454-4DD2-9FEE-F89FE6BCEBED}" sibTransId="{19145E81-C505-4342-95B9-669F8731734A}"/>
    <dgm:cxn modelId="{2B0602C8-A894-4C8B-BACE-8967C68E0B76}" srcId="{A978ED25-8C92-43E0-9C77-C53EBE2ED1B0}" destId="{98229747-A28C-4AED-AA94-29005E84B2A1}" srcOrd="1" destOrd="0" parTransId="{BA108B0C-F3F6-474D-A22F-64C9F6E2606E}" sibTransId="{7718C057-D418-4FFD-8BA5-A26B88616960}"/>
    <dgm:cxn modelId="{0BB96AE0-C979-4F70-BD8F-383D64D0B743}" srcId="{A0CADD60-48DC-4860-8D46-7E23CD52E3CE}" destId="{3E6A7D0F-95F0-4E3A-8D46-EA4D4C558DCD}" srcOrd="0" destOrd="0" parTransId="{99B42F47-FCFB-4F92-B39A-44331D881089}" sibTransId="{6732EB1B-9FED-49B1-A6C5-FAEBA4AE3737}"/>
    <dgm:cxn modelId="{5C1DD4E7-DD9E-4159-9A0C-E7DC3493471F}" type="presOf" srcId="{3E6A7D0F-95F0-4E3A-8D46-EA4D4C558DCD}" destId="{8C5DBD42-966F-43A0-BC4E-DE09433E675F}" srcOrd="0" destOrd="0" presId="urn:microsoft.com/office/officeart/2005/8/layout/vList5"/>
    <dgm:cxn modelId="{874AA3EC-09BD-465A-BCA0-928C73A82384}" type="presOf" srcId="{8D474453-87F4-4280-94AB-EC3DFE8F318A}" destId="{18D48A5A-19BE-45E4-B3B7-2EDD7D951C84}" srcOrd="0" destOrd="0" presId="urn:microsoft.com/office/officeart/2005/8/layout/vList5"/>
    <dgm:cxn modelId="{0D44B0F2-6326-41BD-8811-C443C966ED3B}" type="presOf" srcId="{F328D8BB-863B-4AB3-8ABD-122F61277462}" destId="{49DE6CE9-C43A-4FA1-8A22-13FE1A90A39E}" srcOrd="0" destOrd="0" presId="urn:microsoft.com/office/officeart/2005/8/layout/vList5"/>
    <dgm:cxn modelId="{E8C705EC-58C2-4A72-AFB8-3C654E0FFB02}" type="presParOf" srcId="{72305EAC-EDA9-4A5A-8976-BAD8BFDAE231}" destId="{4569D705-6D79-47CD-BE36-F0FD180CB2ED}" srcOrd="0" destOrd="0" presId="urn:microsoft.com/office/officeart/2005/8/layout/vList5"/>
    <dgm:cxn modelId="{AA32FFBF-EEA0-45A5-8459-9CC233B7A3C6}" type="presParOf" srcId="{4569D705-6D79-47CD-BE36-F0FD180CB2ED}" destId="{6E60EE09-B35D-4142-BDB2-2CF7A6911A2D}" srcOrd="0" destOrd="0" presId="urn:microsoft.com/office/officeart/2005/8/layout/vList5"/>
    <dgm:cxn modelId="{47F7A421-4845-479D-8B81-08C7FCDB0922}" type="presParOf" srcId="{4569D705-6D79-47CD-BE36-F0FD180CB2ED}" destId="{49DE6CE9-C43A-4FA1-8A22-13FE1A90A39E}" srcOrd="1" destOrd="0" presId="urn:microsoft.com/office/officeart/2005/8/layout/vList5"/>
    <dgm:cxn modelId="{8B463238-A77A-4CAF-A378-67CB081DD07C}" type="presParOf" srcId="{72305EAC-EDA9-4A5A-8976-BAD8BFDAE231}" destId="{ABC70852-B949-42B2-9964-F103EA2B7600}" srcOrd="1" destOrd="0" presId="urn:microsoft.com/office/officeart/2005/8/layout/vList5"/>
    <dgm:cxn modelId="{BE52A7BF-BB02-4B6C-AF35-46CD0F7D423F}" type="presParOf" srcId="{72305EAC-EDA9-4A5A-8976-BAD8BFDAE231}" destId="{85B2308D-9DF6-414A-9A43-19A9400785BA}" srcOrd="2" destOrd="0" presId="urn:microsoft.com/office/officeart/2005/8/layout/vList5"/>
    <dgm:cxn modelId="{8B09F2B5-20E9-4AFC-AB91-6B851750CFF5}" type="presParOf" srcId="{85B2308D-9DF6-414A-9A43-19A9400785BA}" destId="{17B378EC-9B55-4C4B-9722-23DC9F9ABE20}" srcOrd="0" destOrd="0" presId="urn:microsoft.com/office/officeart/2005/8/layout/vList5"/>
    <dgm:cxn modelId="{3D5A8F73-12C8-4425-8BC6-4DBE8038F1CF}" type="presParOf" srcId="{85B2308D-9DF6-414A-9A43-19A9400785BA}" destId="{8C5DBD42-966F-43A0-BC4E-DE09433E675F}" srcOrd="1" destOrd="0" presId="urn:microsoft.com/office/officeart/2005/8/layout/vList5"/>
    <dgm:cxn modelId="{4978D28D-B30C-4F7C-8B55-D83BF71D9927}" type="presParOf" srcId="{72305EAC-EDA9-4A5A-8976-BAD8BFDAE231}" destId="{C17C3220-3DCC-4CA3-A2A9-09BE715C3331}" srcOrd="3" destOrd="0" presId="urn:microsoft.com/office/officeart/2005/8/layout/vList5"/>
    <dgm:cxn modelId="{1A4D26C4-6304-4FDA-9CEA-62BECC0B8921}" type="presParOf" srcId="{72305EAC-EDA9-4A5A-8976-BAD8BFDAE231}" destId="{ADBFE36E-64BE-435E-A396-A4450C1BDF4C}" srcOrd="4" destOrd="0" presId="urn:microsoft.com/office/officeart/2005/8/layout/vList5"/>
    <dgm:cxn modelId="{0F6D0D8D-2121-47DC-8F21-EFC62A4A27B9}" type="presParOf" srcId="{ADBFE36E-64BE-435E-A396-A4450C1BDF4C}" destId="{18D48A5A-19BE-45E4-B3B7-2EDD7D951C84}" srcOrd="0" destOrd="0" presId="urn:microsoft.com/office/officeart/2005/8/layout/vList5"/>
    <dgm:cxn modelId="{9E7540E6-9696-4CFF-BDE1-09FBD2519B73}" type="presParOf" srcId="{ADBFE36E-64BE-435E-A396-A4450C1BDF4C}" destId="{B7C382E1-B430-4F14-B7E4-2E929C210AB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8A6252-C303-41C4-A96C-39079A44C465}" type="doc">
      <dgm:prSet loTypeId="urn:microsoft.com/office/officeart/2005/8/layout/vList5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978ED25-8C92-43E0-9C77-C53EBE2ED1B0}">
      <dgm:prSet phldrT="[Text]"/>
      <dgm:spPr/>
      <dgm:t>
        <a:bodyPr/>
        <a:lstStyle/>
        <a:p>
          <a:r>
            <a:rPr lang="en-US" dirty="0"/>
            <a:t>Avalanching</a:t>
          </a:r>
        </a:p>
      </dgm:t>
    </dgm:pt>
    <dgm:pt modelId="{5CA228B6-49CB-4C6F-B323-A01F172A636F}" type="parTrans" cxnId="{EC124B69-08C5-4515-A403-DCD958667E87}">
      <dgm:prSet/>
      <dgm:spPr/>
      <dgm:t>
        <a:bodyPr/>
        <a:lstStyle/>
        <a:p>
          <a:endParaRPr lang="en-US"/>
        </a:p>
      </dgm:t>
    </dgm:pt>
    <dgm:pt modelId="{8472A276-920B-40E6-B962-D1D96166C338}" type="sibTrans" cxnId="{EC124B69-08C5-4515-A403-DCD958667E87}">
      <dgm:prSet/>
      <dgm:spPr/>
      <dgm:t>
        <a:bodyPr/>
        <a:lstStyle/>
        <a:p>
          <a:endParaRPr lang="en-US"/>
        </a:p>
      </dgm:t>
    </dgm:pt>
    <dgm:pt modelId="{F328D8BB-863B-4AB3-8ABD-122F61277462}">
      <dgm:prSet phldrT="[Text]"/>
      <dgm:spPr/>
      <dgm:t>
        <a:bodyPr/>
        <a:lstStyle/>
        <a:p>
          <a:r>
            <a:rPr lang="en-US" dirty="0"/>
            <a:t>A small change in input should correspond to a large change in output</a:t>
          </a:r>
        </a:p>
      </dgm:t>
    </dgm:pt>
    <dgm:pt modelId="{BAF8B24B-5CA3-48A6-B8DB-19E5AC28369A}" type="parTrans" cxnId="{D5A79999-2F22-4538-AC46-D59281D8F0A7}">
      <dgm:prSet/>
      <dgm:spPr/>
      <dgm:t>
        <a:bodyPr/>
        <a:lstStyle/>
        <a:p>
          <a:endParaRPr lang="en-US"/>
        </a:p>
      </dgm:t>
    </dgm:pt>
    <dgm:pt modelId="{BADFB56F-9182-48FE-8558-4060E2AC06BC}" type="sibTrans" cxnId="{D5A79999-2F22-4538-AC46-D59281D8F0A7}">
      <dgm:prSet/>
      <dgm:spPr/>
      <dgm:t>
        <a:bodyPr/>
        <a:lstStyle/>
        <a:p>
          <a:endParaRPr lang="en-US"/>
        </a:p>
      </dgm:t>
    </dgm:pt>
    <dgm:pt modelId="{8D474453-87F4-4280-94AB-EC3DFE8F318A}">
      <dgm:prSet phldrT="[Text]"/>
      <dgm:spPr/>
      <dgm:t>
        <a:bodyPr/>
        <a:lstStyle/>
        <a:p>
          <a:r>
            <a:rPr lang="en-US" dirty="0"/>
            <a:t>Speed</a:t>
          </a:r>
        </a:p>
      </dgm:t>
    </dgm:pt>
    <dgm:pt modelId="{00F9E97D-7454-4DD2-9FEE-F89FE6BCEBED}" type="parTrans" cxnId="{498DC7B1-4D7E-4799-B86B-D8F6B61D083A}">
      <dgm:prSet/>
      <dgm:spPr/>
      <dgm:t>
        <a:bodyPr/>
        <a:lstStyle/>
        <a:p>
          <a:endParaRPr lang="en-US"/>
        </a:p>
      </dgm:t>
    </dgm:pt>
    <dgm:pt modelId="{19145E81-C505-4342-95B9-669F8731734A}" type="sibTrans" cxnId="{498DC7B1-4D7E-4799-B86B-D8F6B61D083A}">
      <dgm:prSet/>
      <dgm:spPr/>
      <dgm:t>
        <a:bodyPr/>
        <a:lstStyle/>
        <a:p>
          <a:endParaRPr lang="en-US"/>
        </a:p>
      </dgm:t>
    </dgm:pt>
    <dgm:pt modelId="{ED584A68-FA81-4C07-9ADA-A35FB64C0E20}">
      <dgm:prSet phldrT="[Text]"/>
      <dgm:spPr/>
      <dgm:t>
        <a:bodyPr/>
        <a:lstStyle/>
        <a:p>
          <a:r>
            <a:rPr lang="en-US" dirty="0"/>
            <a:t>It should be fast to compute a digest in software and hardware</a:t>
          </a:r>
        </a:p>
      </dgm:t>
    </dgm:pt>
    <dgm:pt modelId="{6F793D67-CAA8-4F9A-9D3D-85D3C4F63360}" type="parTrans" cxnId="{D147CEA1-2E44-4026-9BB8-0E25A8B7EBBB}">
      <dgm:prSet/>
      <dgm:spPr/>
      <dgm:t>
        <a:bodyPr/>
        <a:lstStyle/>
        <a:p>
          <a:endParaRPr lang="en-US"/>
        </a:p>
      </dgm:t>
    </dgm:pt>
    <dgm:pt modelId="{37E0112E-03CB-49EF-B8B3-5AA0488A4514}" type="sibTrans" cxnId="{D147CEA1-2E44-4026-9BB8-0E25A8B7EBBB}">
      <dgm:prSet/>
      <dgm:spPr/>
      <dgm:t>
        <a:bodyPr/>
        <a:lstStyle/>
        <a:p>
          <a:endParaRPr lang="en-US"/>
        </a:p>
      </dgm:t>
    </dgm:pt>
    <dgm:pt modelId="{A0CADD60-48DC-4860-8D46-7E23CD52E3CE}">
      <dgm:prSet phldrT="[Text]"/>
      <dgm:spPr/>
      <dgm:t>
        <a:bodyPr/>
        <a:lstStyle/>
        <a:p>
          <a:r>
            <a:rPr lang="en-US"/>
            <a:t>Uniformity</a:t>
          </a:r>
          <a:endParaRPr lang="en-US" dirty="0"/>
        </a:p>
      </dgm:t>
    </dgm:pt>
    <dgm:pt modelId="{C5951B88-BDF0-41D7-A8AB-91418BD854A4}" type="parTrans" cxnId="{687FD610-3A27-4AAD-BEFC-70F16378B2EB}">
      <dgm:prSet/>
      <dgm:spPr/>
      <dgm:t>
        <a:bodyPr/>
        <a:lstStyle/>
        <a:p>
          <a:endParaRPr lang="en-US"/>
        </a:p>
      </dgm:t>
    </dgm:pt>
    <dgm:pt modelId="{A65D33E0-760F-4A8D-89A5-A5E816CD2D0F}" type="sibTrans" cxnId="{687FD610-3A27-4AAD-BEFC-70F16378B2EB}">
      <dgm:prSet/>
      <dgm:spPr/>
      <dgm:t>
        <a:bodyPr/>
        <a:lstStyle/>
        <a:p>
          <a:endParaRPr lang="en-US"/>
        </a:p>
      </dgm:t>
    </dgm:pt>
    <dgm:pt modelId="{3E6A7D0F-95F0-4E3A-8D46-EA4D4C558DCD}">
      <dgm:prSet phldrT="[Text]"/>
      <dgm:spPr/>
      <dgm:t>
        <a:bodyPr/>
        <a:lstStyle/>
        <a:p>
          <a:r>
            <a:rPr lang="en-US" dirty="0"/>
            <a:t>Output should be a fixed length </a:t>
          </a:r>
        </a:p>
      </dgm:t>
    </dgm:pt>
    <dgm:pt modelId="{99B42F47-FCFB-4F92-B39A-44331D881089}" type="parTrans" cxnId="{0BB96AE0-C979-4F70-BD8F-383D64D0B743}">
      <dgm:prSet/>
      <dgm:spPr/>
      <dgm:t>
        <a:bodyPr/>
        <a:lstStyle/>
        <a:p>
          <a:endParaRPr lang="en-US"/>
        </a:p>
      </dgm:t>
    </dgm:pt>
    <dgm:pt modelId="{6732EB1B-9FED-49B1-A6C5-FAEBA4AE3737}" type="sibTrans" cxnId="{0BB96AE0-C979-4F70-BD8F-383D64D0B743}">
      <dgm:prSet/>
      <dgm:spPr/>
      <dgm:t>
        <a:bodyPr/>
        <a:lstStyle/>
        <a:p>
          <a:endParaRPr lang="en-US"/>
        </a:p>
      </dgm:t>
    </dgm:pt>
    <dgm:pt modelId="{E7CC5FED-B9D6-49D5-9CC1-D6BAA5274CBB}">
      <dgm:prSet phldrT="[Text]"/>
      <dgm:spPr/>
      <dgm:t>
        <a:bodyPr/>
        <a:lstStyle/>
        <a:p>
          <a:r>
            <a:rPr lang="en-US" dirty="0"/>
            <a:t>Applicability</a:t>
          </a:r>
        </a:p>
      </dgm:t>
    </dgm:pt>
    <dgm:pt modelId="{A6CE488D-4C3B-438D-B38A-DA68003654A9}" type="parTrans" cxnId="{4483C89A-26AF-43AB-B5A2-3D434C8DA183}">
      <dgm:prSet/>
      <dgm:spPr/>
      <dgm:t>
        <a:bodyPr/>
        <a:lstStyle/>
        <a:p>
          <a:endParaRPr lang="en-US"/>
        </a:p>
      </dgm:t>
    </dgm:pt>
    <dgm:pt modelId="{B00E4AAD-6E45-4AD8-9D12-FE2B8245370C}" type="sibTrans" cxnId="{4483C89A-26AF-43AB-B5A2-3D434C8DA183}">
      <dgm:prSet/>
      <dgm:spPr/>
      <dgm:t>
        <a:bodyPr/>
        <a:lstStyle/>
        <a:p>
          <a:endParaRPr lang="en-US"/>
        </a:p>
      </dgm:t>
    </dgm:pt>
    <dgm:pt modelId="{B2A3CAA5-8A13-4865-931A-3A8FD82728EF}">
      <dgm:prSet phldrT="[Text]"/>
      <dgm:spPr/>
      <dgm:t>
        <a:bodyPr/>
        <a:lstStyle/>
        <a:p>
          <a:r>
            <a:rPr lang="en-US" dirty="0"/>
            <a:t>Hash function should work on a block of data of any size</a:t>
          </a:r>
        </a:p>
      </dgm:t>
    </dgm:pt>
    <dgm:pt modelId="{73575F84-B42D-4C31-B38B-96852DEB2926}" type="parTrans" cxnId="{8BC534F5-270E-4E46-B63A-DB2B8F76EF01}">
      <dgm:prSet/>
      <dgm:spPr/>
      <dgm:t>
        <a:bodyPr/>
        <a:lstStyle/>
        <a:p>
          <a:endParaRPr lang="en-US"/>
        </a:p>
      </dgm:t>
    </dgm:pt>
    <dgm:pt modelId="{4A6A2A0B-F9E2-4E5B-937B-F8B71F7C3B6B}" type="sibTrans" cxnId="{8BC534F5-270E-4E46-B63A-DB2B8F76EF01}">
      <dgm:prSet/>
      <dgm:spPr/>
      <dgm:t>
        <a:bodyPr/>
        <a:lstStyle/>
        <a:p>
          <a:endParaRPr lang="en-US"/>
        </a:p>
      </dgm:t>
    </dgm:pt>
    <dgm:pt modelId="{7BFA62A2-ACC5-479D-8BD1-175511EC3C28}">
      <dgm:prSet phldrT="[Text]"/>
      <dgm:spPr/>
      <dgm:t>
        <a:bodyPr/>
        <a:lstStyle/>
        <a:p>
          <a:r>
            <a:rPr lang="en-US" dirty="0"/>
            <a:t>No longer than retrieval from secondary storage</a:t>
          </a:r>
        </a:p>
      </dgm:t>
    </dgm:pt>
    <dgm:pt modelId="{CB335839-97E7-495E-996C-C8300DA55174}" type="parTrans" cxnId="{B2ED2115-1664-49BB-AED9-B9502C955881}">
      <dgm:prSet/>
      <dgm:spPr/>
      <dgm:t>
        <a:bodyPr/>
        <a:lstStyle/>
        <a:p>
          <a:endParaRPr lang="en-US"/>
        </a:p>
      </dgm:t>
    </dgm:pt>
    <dgm:pt modelId="{A55E8A73-DE35-4E96-9874-595513A2B4C9}" type="sibTrans" cxnId="{B2ED2115-1664-49BB-AED9-B9502C955881}">
      <dgm:prSet/>
      <dgm:spPr/>
      <dgm:t>
        <a:bodyPr/>
        <a:lstStyle/>
        <a:p>
          <a:endParaRPr lang="en-US"/>
        </a:p>
      </dgm:t>
    </dgm:pt>
    <dgm:pt modelId="{72305EAC-EDA9-4A5A-8976-BAD8BFDAE231}" type="pres">
      <dgm:prSet presAssocID="{E68A6252-C303-41C4-A96C-39079A44C465}" presName="Name0" presStyleCnt="0">
        <dgm:presLayoutVars>
          <dgm:dir/>
          <dgm:animLvl val="lvl"/>
          <dgm:resizeHandles val="exact"/>
        </dgm:presLayoutVars>
      </dgm:prSet>
      <dgm:spPr/>
    </dgm:pt>
    <dgm:pt modelId="{4569D705-6D79-47CD-BE36-F0FD180CB2ED}" type="pres">
      <dgm:prSet presAssocID="{A978ED25-8C92-43E0-9C77-C53EBE2ED1B0}" presName="linNode" presStyleCnt="0"/>
      <dgm:spPr/>
    </dgm:pt>
    <dgm:pt modelId="{6E60EE09-B35D-4142-BDB2-2CF7A6911A2D}" type="pres">
      <dgm:prSet presAssocID="{A978ED25-8C92-43E0-9C77-C53EBE2ED1B0}" presName="parentText" presStyleLbl="node1" presStyleIdx="0" presStyleCnt="4" custScaleX="55367">
        <dgm:presLayoutVars>
          <dgm:chMax val="1"/>
          <dgm:bulletEnabled val="1"/>
        </dgm:presLayoutVars>
      </dgm:prSet>
      <dgm:spPr/>
    </dgm:pt>
    <dgm:pt modelId="{49DE6CE9-C43A-4FA1-8A22-13FE1A90A39E}" type="pres">
      <dgm:prSet presAssocID="{A978ED25-8C92-43E0-9C77-C53EBE2ED1B0}" presName="descendantText" presStyleLbl="alignAccFollowNode1" presStyleIdx="0" presStyleCnt="4" custScaleX="114513">
        <dgm:presLayoutVars>
          <dgm:bulletEnabled val="1"/>
        </dgm:presLayoutVars>
      </dgm:prSet>
      <dgm:spPr/>
    </dgm:pt>
    <dgm:pt modelId="{ABC70852-B949-42B2-9964-F103EA2B7600}" type="pres">
      <dgm:prSet presAssocID="{8472A276-920B-40E6-B962-D1D96166C338}" presName="sp" presStyleCnt="0"/>
      <dgm:spPr/>
    </dgm:pt>
    <dgm:pt modelId="{CE87C8E8-41FC-4550-A889-2E9D8921B613}" type="pres">
      <dgm:prSet presAssocID="{E7CC5FED-B9D6-49D5-9CC1-D6BAA5274CBB}" presName="linNode" presStyleCnt="0"/>
      <dgm:spPr/>
    </dgm:pt>
    <dgm:pt modelId="{F4CCF8C7-050A-4BB4-9123-682C208A23C4}" type="pres">
      <dgm:prSet presAssocID="{E7CC5FED-B9D6-49D5-9CC1-D6BAA5274CBB}" presName="parentText" presStyleLbl="node1" presStyleIdx="1" presStyleCnt="4" custScaleX="55367">
        <dgm:presLayoutVars>
          <dgm:chMax val="1"/>
          <dgm:bulletEnabled val="1"/>
        </dgm:presLayoutVars>
      </dgm:prSet>
      <dgm:spPr/>
    </dgm:pt>
    <dgm:pt modelId="{48382521-CC7A-4BC7-B596-2E2951DD0E41}" type="pres">
      <dgm:prSet presAssocID="{E7CC5FED-B9D6-49D5-9CC1-D6BAA5274CBB}" presName="descendantText" presStyleLbl="alignAccFollowNode1" presStyleIdx="1" presStyleCnt="4" custScaleX="114513">
        <dgm:presLayoutVars>
          <dgm:bulletEnabled val="1"/>
        </dgm:presLayoutVars>
      </dgm:prSet>
      <dgm:spPr/>
    </dgm:pt>
    <dgm:pt modelId="{20274E47-CEFF-4CF4-BEC5-506C2987C615}" type="pres">
      <dgm:prSet presAssocID="{B00E4AAD-6E45-4AD8-9D12-FE2B8245370C}" presName="sp" presStyleCnt="0"/>
      <dgm:spPr/>
    </dgm:pt>
    <dgm:pt modelId="{85B2308D-9DF6-414A-9A43-19A9400785BA}" type="pres">
      <dgm:prSet presAssocID="{A0CADD60-48DC-4860-8D46-7E23CD52E3CE}" presName="linNode" presStyleCnt="0"/>
      <dgm:spPr/>
    </dgm:pt>
    <dgm:pt modelId="{17B378EC-9B55-4C4B-9722-23DC9F9ABE20}" type="pres">
      <dgm:prSet presAssocID="{A0CADD60-48DC-4860-8D46-7E23CD52E3CE}" presName="parentText" presStyleLbl="node1" presStyleIdx="2" presStyleCnt="4" custScaleX="55367">
        <dgm:presLayoutVars>
          <dgm:chMax val="1"/>
          <dgm:bulletEnabled val="1"/>
        </dgm:presLayoutVars>
      </dgm:prSet>
      <dgm:spPr/>
    </dgm:pt>
    <dgm:pt modelId="{8C5DBD42-966F-43A0-BC4E-DE09433E675F}" type="pres">
      <dgm:prSet presAssocID="{A0CADD60-48DC-4860-8D46-7E23CD52E3CE}" presName="descendantText" presStyleLbl="alignAccFollowNode1" presStyleIdx="2" presStyleCnt="4" custScaleX="114513">
        <dgm:presLayoutVars>
          <dgm:bulletEnabled val="1"/>
        </dgm:presLayoutVars>
      </dgm:prSet>
      <dgm:spPr/>
    </dgm:pt>
    <dgm:pt modelId="{C17C3220-3DCC-4CA3-A2A9-09BE715C3331}" type="pres">
      <dgm:prSet presAssocID="{A65D33E0-760F-4A8D-89A5-A5E816CD2D0F}" presName="sp" presStyleCnt="0"/>
      <dgm:spPr/>
    </dgm:pt>
    <dgm:pt modelId="{ADBFE36E-64BE-435E-A396-A4450C1BDF4C}" type="pres">
      <dgm:prSet presAssocID="{8D474453-87F4-4280-94AB-EC3DFE8F318A}" presName="linNode" presStyleCnt="0"/>
      <dgm:spPr/>
    </dgm:pt>
    <dgm:pt modelId="{18D48A5A-19BE-45E4-B3B7-2EDD7D951C84}" type="pres">
      <dgm:prSet presAssocID="{8D474453-87F4-4280-94AB-EC3DFE8F318A}" presName="parentText" presStyleLbl="node1" presStyleIdx="3" presStyleCnt="4" custScaleX="55367">
        <dgm:presLayoutVars>
          <dgm:chMax val="1"/>
          <dgm:bulletEnabled val="1"/>
        </dgm:presLayoutVars>
      </dgm:prSet>
      <dgm:spPr/>
    </dgm:pt>
    <dgm:pt modelId="{B7C382E1-B430-4F14-B7E4-2E929C210AB8}" type="pres">
      <dgm:prSet presAssocID="{8D474453-87F4-4280-94AB-EC3DFE8F318A}" presName="descendantText" presStyleLbl="alignAccFollowNode1" presStyleIdx="3" presStyleCnt="4" custScaleX="114513">
        <dgm:presLayoutVars>
          <dgm:bulletEnabled val="1"/>
        </dgm:presLayoutVars>
      </dgm:prSet>
      <dgm:spPr/>
    </dgm:pt>
  </dgm:ptLst>
  <dgm:cxnLst>
    <dgm:cxn modelId="{687FD610-3A27-4AAD-BEFC-70F16378B2EB}" srcId="{E68A6252-C303-41C4-A96C-39079A44C465}" destId="{A0CADD60-48DC-4860-8D46-7E23CD52E3CE}" srcOrd="2" destOrd="0" parTransId="{C5951B88-BDF0-41D7-A8AB-91418BD854A4}" sibTransId="{A65D33E0-760F-4A8D-89A5-A5E816CD2D0F}"/>
    <dgm:cxn modelId="{B2ED2115-1664-49BB-AED9-B9502C955881}" srcId="{8D474453-87F4-4280-94AB-EC3DFE8F318A}" destId="{7BFA62A2-ACC5-479D-8BD1-175511EC3C28}" srcOrd="1" destOrd="0" parTransId="{CB335839-97E7-495E-996C-C8300DA55174}" sibTransId="{A55E8A73-DE35-4E96-9874-595513A2B4C9}"/>
    <dgm:cxn modelId="{6909081E-ED2B-497B-AEB9-2A2796ADA03F}" type="presOf" srcId="{F328D8BB-863B-4AB3-8ABD-122F61277462}" destId="{49DE6CE9-C43A-4FA1-8A22-13FE1A90A39E}" srcOrd="0" destOrd="0" presId="urn:microsoft.com/office/officeart/2005/8/layout/vList5"/>
    <dgm:cxn modelId="{C1216122-099B-49B3-84F3-E035BBD6D37B}" type="presOf" srcId="{A978ED25-8C92-43E0-9C77-C53EBE2ED1B0}" destId="{6E60EE09-B35D-4142-BDB2-2CF7A6911A2D}" srcOrd="0" destOrd="0" presId="urn:microsoft.com/office/officeart/2005/8/layout/vList5"/>
    <dgm:cxn modelId="{998C0243-6465-43B0-8CB4-5A26D617B883}" type="presOf" srcId="{E68A6252-C303-41C4-A96C-39079A44C465}" destId="{72305EAC-EDA9-4A5A-8976-BAD8BFDAE231}" srcOrd="0" destOrd="0" presId="urn:microsoft.com/office/officeart/2005/8/layout/vList5"/>
    <dgm:cxn modelId="{B9297D45-91B5-4C5C-8802-FE228A282600}" type="presOf" srcId="{ED584A68-FA81-4C07-9ADA-A35FB64C0E20}" destId="{B7C382E1-B430-4F14-B7E4-2E929C210AB8}" srcOrd="0" destOrd="0" presId="urn:microsoft.com/office/officeart/2005/8/layout/vList5"/>
    <dgm:cxn modelId="{20E0E166-747B-499C-B3CE-07BA679D1D00}" type="presOf" srcId="{E7CC5FED-B9D6-49D5-9CC1-D6BAA5274CBB}" destId="{F4CCF8C7-050A-4BB4-9123-682C208A23C4}" srcOrd="0" destOrd="0" presId="urn:microsoft.com/office/officeart/2005/8/layout/vList5"/>
    <dgm:cxn modelId="{EC124B69-08C5-4515-A403-DCD958667E87}" srcId="{E68A6252-C303-41C4-A96C-39079A44C465}" destId="{A978ED25-8C92-43E0-9C77-C53EBE2ED1B0}" srcOrd="0" destOrd="0" parTransId="{5CA228B6-49CB-4C6F-B323-A01F172A636F}" sibTransId="{8472A276-920B-40E6-B962-D1D96166C338}"/>
    <dgm:cxn modelId="{B826ED58-3340-4643-AA64-5ED80FCD04AD}" type="presOf" srcId="{3E6A7D0F-95F0-4E3A-8D46-EA4D4C558DCD}" destId="{8C5DBD42-966F-43A0-BC4E-DE09433E675F}" srcOrd="0" destOrd="0" presId="urn:microsoft.com/office/officeart/2005/8/layout/vList5"/>
    <dgm:cxn modelId="{AE760B5A-AA9F-461F-B48C-D864C4820A63}" type="presOf" srcId="{B2A3CAA5-8A13-4865-931A-3A8FD82728EF}" destId="{48382521-CC7A-4BC7-B596-2E2951DD0E41}" srcOrd="0" destOrd="0" presId="urn:microsoft.com/office/officeart/2005/8/layout/vList5"/>
    <dgm:cxn modelId="{D5A79999-2F22-4538-AC46-D59281D8F0A7}" srcId="{A978ED25-8C92-43E0-9C77-C53EBE2ED1B0}" destId="{F328D8BB-863B-4AB3-8ABD-122F61277462}" srcOrd="0" destOrd="0" parTransId="{BAF8B24B-5CA3-48A6-B8DB-19E5AC28369A}" sibTransId="{BADFB56F-9182-48FE-8558-4060E2AC06BC}"/>
    <dgm:cxn modelId="{4483C89A-26AF-43AB-B5A2-3D434C8DA183}" srcId="{E68A6252-C303-41C4-A96C-39079A44C465}" destId="{E7CC5FED-B9D6-49D5-9CC1-D6BAA5274CBB}" srcOrd="1" destOrd="0" parTransId="{A6CE488D-4C3B-438D-B38A-DA68003654A9}" sibTransId="{B00E4AAD-6E45-4AD8-9D12-FE2B8245370C}"/>
    <dgm:cxn modelId="{D147CEA1-2E44-4026-9BB8-0E25A8B7EBBB}" srcId="{8D474453-87F4-4280-94AB-EC3DFE8F318A}" destId="{ED584A68-FA81-4C07-9ADA-A35FB64C0E20}" srcOrd="0" destOrd="0" parTransId="{6F793D67-CAA8-4F9A-9D3D-85D3C4F63360}" sibTransId="{37E0112E-03CB-49EF-B8B3-5AA0488A4514}"/>
    <dgm:cxn modelId="{498DC7B1-4D7E-4799-B86B-D8F6B61D083A}" srcId="{E68A6252-C303-41C4-A96C-39079A44C465}" destId="{8D474453-87F4-4280-94AB-EC3DFE8F318A}" srcOrd="3" destOrd="0" parTransId="{00F9E97D-7454-4DD2-9FEE-F89FE6BCEBED}" sibTransId="{19145E81-C505-4342-95B9-669F8731734A}"/>
    <dgm:cxn modelId="{8BA1F6B2-9365-4D01-9A21-55B42FF8B6B9}" type="presOf" srcId="{8D474453-87F4-4280-94AB-EC3DFE8F318A}" destId="{18D48A5A-19BE-45E4-B3B7-2EDD7D951C84}" srcOrd="0" destOrd="0" presId="urn:microsoft.com/office/officeart/2005/8/layout/vList5"/>
    <dgm:cxn modelId="{0BB96AE0-C979-4F70-BD8F-383D64D0B743}" srcId="{A0CADD60-48DC-4860-8D46-7E23CD52E3CE}" destId="{3E6A7D0F-95F0-4E3A-8D46-EA4D4C558DCD}" srcOrd="0" destOrd="0" parTransId="{99B42F47-FCFB-4F92-B39A-44331D881089}" sibTransId="{6732EB1B-9FED-49B1-A6C5-FAEBA4AE3737}"/>
    <dgm:cxn modelId="{0ED702E6-029E-49C3-97CA-A680246D8FE7}" type="presOf" srcId="{A0CADD60-48DC-4860-8D46-7E23CD52E3CE}" destId="{17B378EC-9B55-4C4B-9722-23DC9F9ABE20}" srcOrd="0" destOrd="0" presId="urn:microsoft.com/office/officeart/2005/8/layout/vList5"/>
    <dgm:cxn modelId="{8BC534F5-270E-4E46-B63A-DB2B8F76EF01}" srcId="{E7CC5FED-B9D6-49D5-9CC1-D6BAA5274CBB}" destId="{B2A3CAA5-8A13-4865-931A-3A8FD82728EF}" srcOrd="0" destOrd="0" parTransId="{73575F84-B42D-4C31-B38B-96852DEB2926}" sibTransId="{4A6A2A0B-F9E2-4E5B-937B-F8B71F7C3B6B}"/>
    <dgm:cxn modelId="{35B99AF9-2F23-4B74-92BA-8810FAD724CA}" type="presOf" srcId="{7BFA62A2-ACC5-479D-8BD1-175511EC3C28}" destId="{B7C382E1-B430-4F14-B7E4-2E929C210AB8}" srcOrd="0" destOrd="1" presId="urn:microsoft.com/office/officeart/2005/8/layout/vList5"/>
    <dgm:cxn modelId="{D17318D3-322F-4F92-9102-F084C6BC9C78}" type="presParOf" srcId="{72305EAC-EDA9-4A5A-8976-BAD8BFDAE231}" destId="{4569D705-6D79-47CD-BE36-F0FD180CB2ED}" srcOrd="0" destOrd="0" presId="urn:microsoft.com/office/officeart/2005/8/layout/vList5"/>
    <dgm:cxn modelId="{C292A49D-0A68-479E-83DF-866B2AE625D3}" type="presParOf" srcId="{4569D705-6D79-47CD-BE36-F0FD180CB2ED}" destId="{6E60EE09-B35D-4142-BDB2-2CF7A6911A2D}" srcOrd="0" destOrd="0" presId="urn:microsoft.com/office/officeart/2005/8/layout/vList5"/>
    <dgm:cxn modelId="{1F18FF40-75B6-489A-B56A-97CEF4B87FC0}" type="presParOf" srcId="{4569D705-6D79-47CD-BE36-F0FD180CB2ED}" destId="{49DE6CE9-C43A-4FA1-8A22-13FE1A90A39E}" srcOrd="1" destOrd="0" presId="urn:microsoft.com/office/officeart/2005/8/layout/vList5"/>
    <dgm:cxn modelId="{ACDAD30E-5880-4DF7-923D-65185CAD9FFA}" type="presParOf" srcId="{72305EAC-EDA9-4A5A-8976-BAD8BFDAE231}" destId="{ABC70852-B949-42B2-9964-F103EA2B7600}" srcOrd="1" destOrd="0" presId="urn:microsoft.com/office/officeart/2005/8/layout/vList5"/>
    <dgm:cxn modelId="{12EF68BD-3ABC-40C0-9311-EE652D5E6C06}" type="presParOf" srcId="{72305EAC-EDA9-4A5A-8976-BAD8BFDAE231}" destId="{CE87C8E8-41FC-4550-A889-2E9D8921B613}" srcOrd="2" destOrd="0" presId="urn:microsoft.com/office/officeart/2005/8/layout/vList5"/>
    <dgm:cxn modelId="{69A17005-51C4-4C9C-8288-9F083CF10C01}" type="presParOf" srcId="{CE87C8E8-41FC-4550-A889-2E9D8921B613}" destId="{F4CCF8C7-050A-4BB4-9123-682C208A23C4}" srcOrd="0" destOrd="0" presId="urn:microsoft.com/office/officeart/2005/8/layout/vList5"/>
    <dgm:cxn modelId="{9161732F-0CD4-4F98-ADB5-D0BCE3D64D2F}" type="presParOf" srcId="{CE87C8E8-41FC-4550-A889-2E9D8921B613}" destId="{48382521-CC7A-4BC7-B596-2E2951DD0E41}" srcOrd="1" destOrd="0" presId="urn:microsoft.com/office/officeart/2005/8/layout/vList5"/>
    <dgm:cxn modelId="{4CD6E5E9-58E9-421E-AD5D-1FDF638DA89D}" type="presParOf" srcId="{72305EAC-EDA9-4A5A-8976-BAD8BFDAE231}" destId="{20274E47-CEFF-4CF4-BEC5-506C2987C615}" srcOrd="3" destOrd="0" presId="urn:microsoft.com/office/officeart/2005/8/layout/vList5"/>
    <dgm:cxn modelId="{367496A8-B479-433F-B37E-853087D0C4A7}" type="presParOf" srcId="{72305EAC-EDA9-4A5A-8976-BAD8BFDAE231}" destId="{85B2308D-9DF6-414A-9A43-19A9400785BA}" srcOrd="4" destOrd="0" presId="urn:microsoft.com/office/officeart/2005/8/layout/vList5"/>
    <dgm:cxn modelId="{2B3DCCCA-6462-41C8-98B2-D61A70019B79}" type="presParOf" srcId="{85B2308D-9DF6-414A-9A43-19A9400785BA}" destId="{17B378EC-9B55-4C4B-9722-23DC9F9ABE20}" srcOrd="0" destOrd="0" presId="urn:microsoft.com/office/officeart/2005/8/layout/vList5"/>
    <dgm:cxn modelId="{4BDD44A4-E102-47F1-B016-F659F08849EA}" type="presParOf" srcId="{85B2308D-9DF6-414A-9A43-19A9400785BA}" destId="{8C5DBD42-966F-43A0-BC4E-DE09433E675F}" srcOrd="1" destOrd="0" presId="urn:microsoft.com/office/officeart/2005/8/layout/vList5"/>
    <dgm:cxn modelId="{924D17BA-B8C3-4851-8D45-C65B65D03C4E}" type="presParOf" srcId="{72305EAC-EDA9-4A5A-8976-BAD8BFDAE231}" destId="{C17C3220-3DCC-4CA3-A2A9-09BE715C3331}" srcOrd="5" destOrd="0" presId="urn:microsoft.com/office/officeart/2005/8/layout/vList5"/>
    <dgm:cxn modelId="{84FB4AEF-A534-43D7-AE83-4AC54D066CF0}" type="presParOf" srcId="{72305EAC-EDA9-4A5A-8976-BAD8BFDAE231}" destId="{ADBFE36E-64BE-435E-A396-A4450C1BDF4C}" srcOrd="6" destOrd="0" presId="urn:microsoft.com/office/officeart/2005/8/layout/vList5"/>
    <dgm:cxn modelId="{BB56FDFB-A7B4-492D-8B17-9DEB5BE2662C}" type="presParOf" srcId="{ADBFE36E-64BE-435E-A396-A4450C1BDF4C}" destId="{18D48A5A-19BE-45E4-B3B7-2EDD7D951C84}" srcOrd="0" destOrd="0" presId="urn:microsoft.com/office/officeart/2005/8/layout/vList5"/>
    <dgm:cxn modelId="{CFFDECEC-04C8-4979-A19A-2A986D16120D}" type="presParOf" srcId="{ADBFE36E-64BE-435E-A396-A4450C1BDF4C}" destId="{B7C382E1-B430-4F14-B7E4-2E929C210AB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E6CE9-C43A-4FA1-8A22-13FE1A90A39E}">
      <dsp:nvSpPr>
        <dsp:cNvPr id="0" name=""/>
        <dsp:cNvSpPr/>
      </dsp:nvSpPr>
      <dsp:spPr>
        <a:xfrm rot="5400000">
          <a:off x="5971627" y="-2333205"/>
          <a:ext cx="1218009" cy="619353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Given a digest, should be hard to find a message that would produce it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One-way property</a:t>
          </a:r>
        </a:p>
      </dsp:txBody>
      <dsp:txXfrm rot="-5400000">
        <a:off x="3483864" y="214016"/>
        <a:ext cx="6134078" cy="1099093"/>
      </dsp:txXfrm>
    </dsp:sp>
    <dsp:sp modelId="{6E60EE09-B35D-4142-BDB2-2CF7A6911A2D}">
      <dsp:nvSpPr>
        <dsp:cNvPr id="0" name=""/>
        <dsp:cNvSpPr/>
      </dsp:nvSpPr>
      <dsp:spPr>
        <a:xfrm>
          <a:off x="0" y="2306"/>
          <a:ext cx="3483864" cy="15225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Preimage</a:t>
          </a:r>
          <a:r>
            <a:rPr lang="en-US" sz="3300" kern="1200" dirty="0"/>
            <a:t> Resistance</a:t>
          </a:r>
        </a:p>
      </dsp:txBody>
      <dsp:txXfrm>
        <a:off x="74323" y="76629"/>
        <a:ext cx="3335218" cy="1373865"/>
      </dsp:txXfrm>
    </dsp:sp>
    <dsp:sp modelId="{8C5DBD42-966F-43A0-BC4E-DE09433E675F}">
      <dsp:nvSpPr>
        <dsp:cNvPr id="0" name=""/>
        <dsp:cNvSpPr/>
      </dsp:nvSpPr>
      <dsp:spPr>
        <a:xfrm rot="5400000">
          <a:off x="5971627" y="-734568"/>
          <a:ext cx="1218009" cy="619353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Given a message m, it should be hard to find a different message that has the same digest</a:t>
          </a:r>
        </a:p>
      </dsp:txBody>
      <dsp:txXfrm rot="-5400000">
        <a:off x="3483864" y="1812653"/>
        <a:ext cx="6134078" cy="1099093"/>
      </dsp:txXfrm>
    </dsp:sp>
    <dsp:sp modelId="{17B378EC-9B55-4C4B-9722-23DC9F9ABE20}">
      <dsp:nvSpPr>
        <dsp:cNvPr id="0" name=""/>
        <dsp:cNvSpPr/>
      </dsp:nvSpPr>
      <dsp:spPr>
        <a:xfrm>
          <a:off x="0" y="1600944"/>
          <a:ext cx="3483864" cy="15225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Second </a:t>
          </a:r>
          <a:r>
            <a:rPr lang="en-US" sz="3300" kern="1200" dirty="0" err="1"/>
            <a:t>Preimage</a:t>
          </a:r>
          <a:r>
            <a:rPr lang="en-US" sz="3300" kern="1200" dirty="0"/>
            <a:t> Resistance</a:t>
          </a:r>
        </a:p>
      </dsp:txBody>
      <dsp:txXfrm>
        <a:off x="74323" y="1675267"/>
        <a:ext cx="3335218" cy="1373865"/>
      </dsp:txXfrm>
    </dsp:sp>
    <dsp:sp modelId="{B7C382E1-B430-4F14-B7E4-2E929C210AB8}">
      <dsp:nvSpPr>
        <dsp:cNvPr id="0" name=""/>
        <dsp:cNvSpPr/>
      </dsp:nvSpPr>
      <dsp:spPr>
        <a:xfrm rot="5400000">
          <a:off x="5971627" y="864069"/>
          <a:ext cx="1218009" cy="619353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Should be hard to find any two messages that hash to the same digest (collision)</a:t>
          </a:r>
        </a:p>
      </dsp:txBody>
      <dsp:txXfrm rot="-5400000">
        <a:off x="3483864" y="3411290"/>
        <a:ext cx="6134078" cy="1099093"/>
      </dsp:txXfrm>
    </dsp:sp>
    <dsp:sp modelId="{18D48A5A-19BE-45E4-B3B7-2EDD7D951C84}">
      <dsp:nvSpPr>
        <dsp:cNvPr id="0" name=""/>
        <dsp:cNvSpPr/>
      </dsp:nvSpPr>
      <dsp:spPr>
        <a:xfrm>
          <a:off x="0" y="3199581"/>
          <a:ext cx="3483864" cy="15225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Collision Resistance</a:t>
          </a:r>
        </a:p>
      </dsp:txBody>
      <dsp:txXfrm>
        <a:off x="74323" y="3273904"/>
        <a:ext cx="3335218" cy="1373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E6CE9-C43A-4FA1-8A22-13FE1A90A39E}">
      <dsp:nvSpPr>
        <dsp:cNvPr id="0" name=""/>
        <dsp:cNvSpPr/>
      </dsp:nvSpPr>
      <dsp:spPr>
        <a:xfrm rot="5400000">
          <a:off x="5836208" y="-3263934"/>
          <a:ext cx="939165" cy="770670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 small change in input should correspond to a large change in output</a:t>
          </a:r>
        </a:p>
      </dsp:txBody>
      <dsp:txXfrm rot="-5400000">
        <a:off x="2452438" y="165682"/>
        <a:ext cx="7660860" cy="847473"/>
      </dsp:txXfrm>
    </dsp:sp>
    <dsp:sp modelId="{6E60EE09-B35D-4142-BDB2-2CF7A6911A2D}">
      <dsp:nvSpPr>
        <dsp:cNvPr id="0" name=""/>
        <dsp:cNvSpPr/>
      </dsp:nvSpPr>
      <dsp:spPr>
        <a:xfrm>
          <a:off x="356455" y="2440"/>
          <a:ext cx="2095982" cy="117395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Avalanching</a:t>
          </a:r>
        </a:p>
      </dsp:txBody>
      <dsp:txXfrm>
        <a:off x="413763" y="59748"/>
        <a:ext cx="1981366" cy="1059340"/>
      </dsp:txXfrm>
    </dsp:sp>
    <dsp:sp modelId="{48382521-CC7A-4BC7-B596-2E2951DD0E41}">
      <dsp:nvSpPr>
        <dsp:cNvPr id="0" name=""/>
        <dsp:cNvSpPr/>
      </dsp:nvSpPr>
      <dsp:spPr>
        <a:xfrm rot="5400000">
          <a:off x="5836208" y="-2031280"/>
          <a:ext cx="939165" cy="7706706"/>
        </a:xfrm>
        <a:prstGeom prst="round2SameRect">
          <a:avLst/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Hash function should work on a block of data of any size</a:t>
          </a:r>
        </a:p>
      </dsp:txBody>
      <dsp:txXfrm rot="-5400000">
        <a:off x="2452438" y="1398336"/>
        <a:ext cx="7660860" cy="847473"/>
      </dsp:txXfrm>
    </dsp:sp>
    <dsp:sp modelId="{F4CCF8C7-050A-4BB4-9123-682C208A23C4}">
      <dsp:nvSpPr>
        <dsp:cNvPr id="0" name=""/>
        <dsp:cNvSpPr/>
      </dsp:nvSpPr>
      <dsp:spPr>
        <a:xfrm>
          <a:off x="356455" y="1235094"/>
          <a:ext cx="2095982" cy="1173956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Applicability</a:t>
          </a:r>
        </a:p>
      </dsp:txBody>
      <dsp:txXfrm>
        <a:off x="413763" y="1292402"/>
        <a:ext cx="1981366" cy="1059340"/>
      </dsp:txXfrm>
    </dsp:sp>
    <dsp:sp modelId="{8C5DBD42-966F-43A0-BC4E-DE09433E675F}">
      <dsp:nvSpPr>
        <dsp:cNvPr id="0" name=""/>
        <dsp:cNvSpPr/>
      </dsp:nvSpPr>
      <dsp:spPr>
        <a:xfrm rot="5400000">
          <a:off x="5836208" y="-798626"/>
          <a:ext cx="939165" cy="7706706"/>
        </a:xfrm>
        <a:prstGeom prst="round2SameRect">
          <a:avLst/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Output should be a fixed length </a:t>
          </a:r>
        </a:p>
      </dsp:txBody>
      <dsp:txXfrm rot="-5400000">
        <a:off x="2452438" y="2630990"/>
        <a:ext cx="7660860" cy="847473"/>
      </dsp:txXfrm>
    </dsp:sp>
    <dsp:sp modelId="{17B378EC-9B55-4C4B-9722-23DC9F9ABE20}">
      <dsp:nvSpPr>
        <dsp:cNvPr id="0" name=""/>
        <dsp:cNvSpPr/>
      </dsp:nvSpPr>
      <dsp:spPr>
        <a:xfrm>
          <a:off x="356455" y="2467748"/>
          <a:ext cx="2095982" cy="1173956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Uniformity</a:t>
          </a:r>
          <a:endParaRPr lang="en-US" sz="2500" kern="1200" dirty="0"/>
        </a:p>
      </dsp:txBody>
      <dsp:txXfrm>
        <a:off x="413763" y="2525056"/>
        <a:ext cx="1981366" cy="1059340"/>
      </dsp:txXfrm>
    </dsp:sp>
    <dsp:sp modelId="{B7C382E1-B430-4F14-B7E4-2E929C210AB8}">
      <dsp:nvSpPr>
        <dsp:cNvPr id="0" name=""/>
        <dsp:cNvSpPr/>
      </dsp:nvSpPr>
      <dsp:spPr>
        <a:xfrm rot="5400000">
          <a:off x="5836208" y="434027"/>
          <a:ext cx="939165" cy="7706706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It should be fast to compute a digest in software and hardware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No longer than retrieval from secondary storage</a:t>
          </a:r>
        </a:p>
      </dsp:txBody>
      <dsp:txXfrm rot="-5400000">
        <a:off x="2452438" y="3863643"/>
        <a:ext cx="7660860" cy="847473"/>
      </dsp:txXfrm>
    </dsp:sp>
    <dsp:sp modelId="{18D48A5A-19BE-45E4-B3B7-2EDD7D951C84}">
      <dsp:nvSpPr>
        <dsp:cNvPr id="0" name=""/>
        <dsp:cNvSpPr/>
      </dsp:nvSpPr>
      <dsp:spPr>
        <a:xfrm>
          <a:off x="356455" y="3700402"/>
          <a:ext cx="2095982" cy="1173956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Speed</a:t>
          </a:r>
        </a:p>
      </dsp:txBody>
      <dsp:txXfrm>
        <a:off x="413763" y="3757710"/>
        <a:ext cx="1981366" cy="1059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5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3400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8 - Friday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plaintext is </a:t>
            </a:r>
            <a:r>
              <a:rPr lang="en-US" b="1" i="1" dirty="0"/>
              <a:t>M</a:t>
            </a:r>
            <a:r>
              <a:rPr lang="en-US" dirty="0"/>
              <a:t> (sometimes </a:t>
            </a:r>
            <a:r>
              <a:rPr lang="en-US" b="1" i="1" dirty="0"/>
              <a:t>P</a:t>
            </a:r>
            <a:r>
              <a:rPr lang="en-US" dirty="0"/>
              <a:t>)</a:t>
            </a:r>
          </a:p>
          <a:p>
            <a:r>
              <a:rPr lang="en-US" dirty="0"/>
              <a:t>A </a:t>
            </a:r>
            <a:r>
              <a:rPr lang="en-US" dirty="0" err="1"/>
              <a:t>ciphertext</a:t>
            </a:r>
            <a:r>
              <a:rPr lang="en-US" dirty="0"/>
              <a:t> is </a:t>
            </a:r>
            <a:r>
              <a:rPr lang="en-US" b="1" i="1" dirty="0"/>
              <a:t>C</a:t>
            </a:r>
          </a:p>
          <a:p>
            <a:r>
              <a:rPr lang="en-US" dirty="0"/>
              <a:t>The encryption function </a:t>
            </a:r>
            <a:r>
              <a:rPr lang="en-US" b="1" i="1" dirty="0"/>
              <a:t>E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 takes </a:t>
            </a:r>
            <a:r>
              <a:rPr lang="en-US" b="1" i="1" dirty="0"/>
              <a:t>M</a:t>
            </a:r>
            <a:r>
              <a:rPr lang="en-US" dirty="0"/>
              <a:t> and converts it into </a:t>
            </a:r>
            <a:r>
              <a:rPr lang="en-US" b="1" i="1" dirty="0"/>
              <a:t>C</a:t>
            </a:r>
          </a:p>
          <a:p>
            <a:pPr lvl="1"/>
            <a:r>
              <a:rPr lang="en-US" b="1" i="1" dirty="0"/>
              <a:t>E</a:t>
            </a:r>
            <a:r>
              <a:rPr lang="en-US" dirty="0"/>
              <a:t>(</a:t>
            </a:r>
            <a:r>
              <a:rPr lang="en-US" b="1" i="1" dirty="0"/>
              <a:t>M</a:t>
            </a:r>
            <a:r>
              <a:rPr lang="en-US" dirty="0"/>
              <a:t>) = </a:t>
            </a:r>
            <a:r>
              <a:rPr lang="en-US" b="1" i="1" dirty="0"/>
              <a:t>C</a:t>
            </a:r>
          </a:p>
          <a:p>
            <a:r>
              <a:rPr lang="en-US" dirty="0"/>
              <a:t>The decryption function </a:t>
            </a:r>
            <a:r>
              <a:rPr lang="en-US" b="1" i="1" dirty="0"/>
              <a:t>D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 takes </a:t>
            </a:r>
            <a:r>
              <a:rPr lang="en-US" b="1" i="1" dirty="0"/>
              <a:t>C</a:t>
            </a:r>
            <a:r>
              <a:rPr lang="en-US" dirty="0"/>
              <a:t> and converts it into </a:t>
            </a:r>
            <a:r>
              <a:rPr lang="en-US" b="1" i="1" dirty="0"/>
              <a:t>M</a:t>
            </a:r>
          </a:p>
          <a:p>
            <a:pPr lvl="1"/>
            <a:r>
              <a:rPr lang="en-US" b="1" i="1" dirty="0"/>
              <a:t>D</a:t>
            </a:r>
            <a:r>
              <a:rPr lang="en-US" dirty="0"/>
              <a:t>(</a:t>
            </a:r>
            <a:r>
              <a:rPr lang="en-US" b="1" i="1" dirty="0"/>
              <a:t>C</a:t>
            </a:r>
            <a:r>
              <a:rPr lang="en-US" dirty="0"/>
              <a:t>) = </a:t>
            </a:r>
            <a:r>
              <a:rPr lang="en-US" b="1" i="1" dirty="0"/>
              <a:t>M</a:t>
            </a:r>
          </a:p>
          <a:p>
            <a:r>
              <a:rPr lang="en-US" dirty="0"/>
              <a:t>We often specify encryption and decryption functions </a:t>
            </a:r>
            <a:r>
              <a:rPr lang="en-US" b="1" i="1" dirty="0" err="1"/>
              <a:t>E</a:t>
            </a:r>
            <a:r>
              <a:rPr lang="en-US" b="1" i="1" baseline="-25000" dirty="0" err="1"/>
              <a:t>k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 and </a:t>
            </a:r>
            <a:r>
              <a:rPr lang="en-US" b="1" i="1" dirty="0"/>
              <a:t>D</a:t>
            </a:r>
            <a:r>
              <a:rPr lang="en-US" b="1" i="1" baseline="-25000" dirty="0"/>
              <a:t>k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 specific to a key </a:t>
            </a:r>
            <a:r>
              <a:rPr lang="en-US" b="1" i="1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63231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 </a:t>
            </a:r>
            <a:r>
              <a:rPr lang="en-US" b="1" dirty="0"/>
              <a:t>sender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wants to send a message to a </a:t>
            </a:r>
            <a:r>
              <a:rPr lang="en-US" b="1" dirty="0"/>
              <a:t>recipient</a:t>
            </a:r>
            <a:r>
              <a:rPr lang="en-US" dirty="0"/>
              <a:t> </a:t>
            </a:r>
            <a:r>
              <a:rPr lang="en-US" i="1" dirty="0"/>
              <a:t>R</a:t>
            </a:r>
          </a:p>
          <a:p>
            <a:pPr lvl="0"/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gives the message to </a:t>
            </a:r>
            <a:r>
              <a:rPr lang="en-US" i="1" dirty="0"/>
              <a:t>T</a:t>
            </a:r>
            <a:r>
              <a:rPr lang="en-US" dirty="0"/>
              <a:t> who gives it to </a:t>
            </a: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dirty="0"/>
              <a:t> is a </a:t>
            </a:r>
            <a:r>
              <a:rPr lang="en-US" b="1" dirty="0"/>
              <a:t>transmission medium</a:t>
            </a:r>
          </a:p>
          <a:p>
            <a:pPr lvl="0"/>
            <a:r>
              <a:rPr lang="en-US" dirty="0"/>
              <a:t>If an outsider </a:t>
            </a:r>
            <a:r>
              <a:rPr lang="en-US" i="1" dirty="0"/>
              <a:t>O</a:t>
            </a:r>
            <a:r>
              <a:rPr lang="en-US" dirty="0"/>
              <a:t> wants to access the message (to read, change, or destroy it), we call </a:t>
            </a:r>
            <a:r>
              <a:rPr lang="en-US" i="1" dirty="0"/>
              <a:t>O</a:t>
            </a:r>
            <a:r>
              <a:rPr lang="en-US" dirty="0"/>
              <a:t> an </a:t>
            </a:r>
            <a:r>
              <a:rPr lang="en-US" b="1" dirty="0"/>
              <a:t>interceptor</a:t>
            </a:r>
            <a:r>
              <a:rPr lang="en-US" dirty="0"/>
              <a:t> or </a:t>
            </a:r>
            <a:r>
              <a:rPr lang="en-US" b="1" dirty="0"/>
              <a:t>intruder</a:t>
            </a:r>
          </a:p>
          <a:p>
            <a:pPr lvl="0"/>
            <a:r>
              <a:rPr lang="en-US" dirty="0"/>
              <a:t>The fear is that O will cause one of four security failures:</a:t>
            </a:r>
          </a:p>
          <a:p>
            <a:pPr lvl="1"/>
            <a:r>
              <a:rPr lang="en-US" dirty="0"/>
              <a:t>Blocking the message</a:t>
            </a:r>
          </a:p>
          <a:p>
            <a:pPr lvl="1"/>
            <a:r>
              <a:rPr lang="en-US" dirty="0"/>
              <a:t>Intercepting the message</a:t>
            </a:r>
          </a:p>
          <a:p>
            <a:pPr lvl="1"/>
            <a:r>
              <a:rPr lang="en-US" dirty="0"/>
              <a:t>Modifying the message</a:t>
            </a:r>
          </a:p>
          <a:p>
            <a:pPr lvl="1"/>
            <a:r>
              <a:rPr lang="en-US" dirty="0"/>
              <a:t>Fabricating a false message</a:t>
            </a:r>
          </a:p>
        </p:txBody>
      </p:sp>
    </p:spTree>
    <p:extLst>
      <p:ext uri="{BB962C8B-B14F-4D97-AF65-F5344CB8AC3E}">
        <p14:creationId xmlns:p14="http://schemas.microsoft.com/office/powerpoint/2010/main" val="252996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remix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previous slide gives dry terminology</a:t>
            </a:r>
          </a:p>
          <a:p>
            <a:r>
              <a:rPr lang="en-US" dirty="0"/>
              <a:t>Rather than use letters, a system popularized by Ron </a:t>
            </a:r>
            <a:r>
              <a:rPr lang="en-US" dirty="0" err="1"/>
              <a:t>Rivest</a:t>
            </a:r>
            <a:r>
              <a:rPr lang="en-US" dirty="0"/>
              <a:t> is to use </a:t>
            </a:r>
            <a:r>
              <a:rPr lang="en-US" b="1" dirty="0"/>
              <a:t>Alice</a:t>
            </a:r>
            <a:r>
              <a:rPr lang="en-US" dirty="0"/>
              <a:t> and </a:t>
            </a:r>
            <a:r>
              <a:rPr lang="en-US" b="1" dirty="0"/>
              <a:t>Bob</a:t>
            </a:r>
            <a:r>
              <a:rPr lang="en-US" dirty="0"/>
              <a:t> as the two parties communicating</a:t>
            </a:r>
          </a:p>
          <a:p>
            <a:pPr lvl="1"/>
            <a:r>
              <a:rPr lang="en-US" b="1" dirty="0"/>
              <a:t>Carl</a:t>
            </a:r>
            <a:r>
              <a:rPr lang="en-US" dirty="0"/>
              <a:t> or another "C" name can be used if three people are involved</a:t>
            </a:r>
          </a:p>
          <a:p>
            <a:r>
              <a:rPr lang="en-US" b="1" dirty="0"/>
              <a:t>Trent</a:t>
            </a:r>
            <a:r>
              <a:rPr lang="en-US" dirty="0"/>
              <a:t> is a trusted third party</a:t>
            </a:r>
          </a:p>
          <a:p>
            <a:r>
              <a:rPr lang="en-US" b="1" dirty="0"/>
              <a:t>Eve</a:t>
            </a:r>
            <a:r>
              <a:rPr lang="en-US" dirty="0"/>
              <a:t> is used for an evil user who often eavesdrops</a:t>
            </a:r>
          </a:p>
          <a:p>
            <a:r>
              <a:rPr lang="en-US" b="1" dirty="0"/>
              <a:t>Mallory</a:t>
            </a:r>
            <a:r>
              <a:rPr lang="en-US" dirty="0"/>
              <a:t> is used for a malicious user who is usually trying to modify messages</a:t>
            </a:r>
          </a:p>
        </p:txBody>
      </p:sp>
    </p:spTree>
    <p:extLst>
      <p:ext uri="{BB962C8B-B14F-4D97-AF65-F5344CB8AC3E}">
        <p14:creationId xmlns:p14="http://schemas.microsoft.com/office/powerpoint/2010/main" val="301247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F326-6B16-4794-AE91-ECC65F6D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key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5B266-C329-4CD8-B7EB-0CBCA1775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Symmetric encryption is what you probably think of as encryption</a:t>
            </a:r>
          </a:p>
          <a:p>
            <a:r>
              <a:rPr lang="en-US" dirty="0"/>
              <a:t>Two parties have a </a:t>
            </a:r>
            <a:r>
              <a:rPr lang="en-US" b="1" dirty="0"/>
              <a:t>key</a:t>
            </a:r>
            <a:r>
              <a:rPr lang="en-US" dirty="0"/>
              <a:t> which they use for both encrypting and decrypting messages</a:t>
            </a:r>
          </a:p>
          <a:p>
            <a:pPr lvl="1"/>
            <a:r>
              <a:rPr lang="en-US" dirty="0"/>
              <a:t>The key is also known as a </a:t>
            </a:r>
            <a:r>
              <a:rPr lang="en-US" b="1" dirty="0"/>
              <a:t>shared secret</a:t>
            </a:r>
            <a:endParaRPr lang="en-US" dirty="0"/>
          </a:p>
          <a:p>
            <a:r>
              <a:rPr lang="en-US" dirty="0"/>
              <a:t>We have excellent symmetric encryption algorithms, of which AES is the most used</a:t>
            </a:r>
          </a:p>
          <a:p>
            <a:r>
              <a:rPr lang="en-US" dirty="0"/>
              <a:t>But how do we distribute keys between parties who want to communicate secretly?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4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</a:t>
            </a:r>
            <a:r>
              <a:rPr lang="en-US" dirty="0"/>
              <a:t>dvanced </a:t>
            </a:r>
            <a:r>
              <a:rPr lang="en-US" b="1" dirty="0"/>
              <a:t>E</a:t>
            </a:r>
            <a:r>
              <a:rPr lang="en-US" dirty="0"/>
              <a:t>ncryption </a:t>
            </a:r>
            <a:r>
              <a:rPr lang="en-US" b="1" dirty="0"/>
              <a:t>S</a:t>
            </a:r>
            <a:r>
              <a:rPr lang="en-US" dirty="0"/>
              <a:t>tandard</a:t>
            </a:r>
          </a:p>
          <a:p>
            <a:r>
              <a:rPr lang="en-US" dirty="0"/>
              <a:t>Symmetric block cipher designed to replace DES</a:t>
            </a:r>
          </a:p>
          <a:p>
            <a:r>
              <a:rPr lang="en-US" dirty="0"/>
              <a:t>Block size of 128-bits</a:t>
            </a:r>
          </a:p>
          <a:p>
            <a:r>
              <a:rPr lang="en-US" dirty="0"/>
              <a:t>Key sizes of 128, 192, and 256 bits</a:t>
            </a:r>
          </a:p>
          <a:p>
            <a:r>
              <a:rPr lang="en-US" dirty="0"/>
              <a:t>Like the older (and deprecated) DES, has a number of rounds (10, 12, or 14 depending on key size)</a:t>
            </a:r>
          </a:p>
          <a:p>
            <a:r>
              <a:rPr lang="en-US" dirty="0"/>
              <a:t>Originally called </a:t>
            </a:r>
            <a:r>
              <a:rPr lang="en-US" dirty="0" err="1"/>
              <a:t>Rijndael</a:t>
            </a:r>
            <a:r>
              <a:rPr lang="en-US" dirty="0"/>
              <a:t>, after its Belgian inventors</a:t>
            </a:r>
          </a:p>
          <a:p>
            <a:r>
              <a:rPr lang="en-US" dirty="0"/>
              <a:t>Competed with 14 other algorithms over a 5 year period before being selected by NIST</a:t>
            </a:r>
          </a:p>
          <a:p>
            <a:r>
              <a:rPr lang="en-US" dirty="0"/>
              <a:t>No known attacks exist against good implementations of AES</a:t>
            </a:r>
          </a:p>
          <a:p>
            <a:pPr lvl="1"/>
            <a:r>
              <a:rPr lang="en-US" dirty="0"/>
              <a:t>It should take more than a billion </a:t>
            </a:r>
            <a:r>
              <a:rPr lang="en-US" dirty="0" err="1"/>
              <a:t>billion</a:t>
            </a:r>
            <a:r>
              <a:rPr lang="en-US" dirty="0"/>
              <a:t> years to break an AES encryption</a:t>
            </a:r>
          </a:p>
          <a:p>
            <a:pPr lvl="1"/>
            <a:r>
              <a:rPr lang="en-US" dirty="0"/>
              <a:t>Even quantum computers shouldn't change that much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4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27CD5-48BF-4817-A3B3-0BCD9EEB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A4AAB-F79E-47B1-9402-10B9D44D2F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62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Sometimes, we need something different</a:t>
            </a:r>
          </a:p>
          <a:p>
            <a:r>
              <a:rPr lang="en-US" dirty="0"/>
              <a:t>We want a </a:t>
            </a:r>
            <a:r>
              <a:rPr lang="en-US" b="1" dirty="0"/>
              <a:t>public key</a:t>
            </a:r>
            <a:r>
              <a:rPr lang="en-US" dirty="0"/>
              <a:t> that </a:t>
            </a:r>
            <a:r>
              <a:rPr lang="en-US" i="1" dirty="0"/>
              <a:t>anyone</a:t>
            </a:r>
            <a:r>
              <a:rPr lang="en-US" dirty="0"/>
              <a:t> can use to encrypt a message to Alice</a:t>
            </a:r>
          </a:p>
          <a:p>
            <a:r>
              <a:rPr lang="en-US" dirty="0"/>
              <a:t>Alice has a </a:t>
            </a:r>
            <a:r>
              <a:rPr lang="en-US" b="1" dirty="0"/>
              <a:t>private key</a:t>
            </a:r>
            <a:r>
              <a:rPr lang="en-US" dirty="0"/>
              <a:t> that can decrypt such a message</a:t>
            </a:r>
          </a:p>
          <a:p>
            <a:r>
              <a:rPr lang="en-US" dirty="0"/>
              <a:t>The </a:t>
            </a:r>
            <a:r>
              <a:rPr lang="en-US" b="1" dirty="0"/>
              <a:t>public key</a:t>
            </a:r>
            <a:r>
              <a:rPr lang="en-US" dirty="0"/>
              <a:t> can only encrypt messages; it </a:t>
            </a:r>
            <a:r>
              <a:rPr lang="en-US" b="1" dirty="0"/>
              <a:t>cannot</a:t>
            </a:r>
            <a:r>
              <a:rPr lang="en-US" dirty="0"/>
              <a:t> be used to decrypt messages</a:t>
            </a:r>
          </a:p>
          <a:p>
            <a:r>
              <a:rPr lang="en-US" dirty="0"/>
              <a:t>Public key cryptography is enormously useful, since companies can publish their public key far and wide</a:t>
            </a:r>
          </a:p>
          <a:p>
            <a:pPr lvl="1"/>
            <a:r>
              <a:rPr lang="en-US" dirty="0"/>
              <a:t>Anyone who wants to send them a secret message can do so</a:t>
            </a:r>
          </a:p>
          <a:p>
            <a:pPr lvl="1"/>
            <a:r>
              <a:rPr lang="en-US" dirty="0"/>
              <a:t>No secret needs to be shared ahead of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vs. public key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26654" y="1702227"/>
            <a:ext cx="8003147" cy="2183973"/>
            <a:chOff x="302653" y="1626027"/>
            <a:chExt cx="8003147" cy="2183973"/>
          </a:xfrm>
        </p:grpSpPr>
        <p:sp>
          <p:nvSpPr>
            <p:cNvPr id="17" name="TextBox 16"/>
            <p:cNvSpPr txBox="1"/>
            <p:nvPr/>
          </p:nvSpPr>
          <p:spPr>
            <a:xfrm>
              <a:off x="4076700" y="2069068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Key </a:t>
              </a:r>
              <a:r>
                <a:rPr lang="en-US" i="1" dirty="0"/>
                <a:t>K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914400" y="2253734"/>
              <a:ext cx="7391400" cy="1556266"/>
              <a:chOff x="914400" y="2253734"/>
              <a:chExt cx="7391400" cy="15562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Rectangle 4"/>
              <p:cNvSpPr/>
              <p:nvPr/>
            </p:nvSpPr>
            <p:spPr>
              <a:xfrm>
                <a:off x="2209800" y="2819400"/>
                <a:ext cx="1676400" cy="9906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Encryption</a:t>
                </a:r>
              </a:p>
            </p:txBody>
          </p:sp>
          <p:cxnSp>
            <p:nvCxnSpPr>
              <p:cNvPr id="7" name="Straight Arrow Connector 6"/>
              <p:cNvCxnSpPr>
                <a:endCxn id="5" idx="1"/>
              </p:cNvCxnSpPr>
              <p:nvPr/>
            </p:nvCxnSpPr>
            <p:spPr>
              <a:xfrm>
                <a:off x="914400" y="3314700"/>
                <a:ext cx="1295400" cy="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stCxn id="5" idx="3"/>
                <a:endCxn id="9" idx="1"/>
              </p:cNvCxnSpPr>
              <p:nvPr/>
            </p:nvCxnSpPr>
            <p:spPr>
              <a:xfrm>
                <a:off x="3886200" y="3314700"/>
                <a:ext cx="1371600" cy="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5257800" y="2819400"/>
                <a:ext cx="1676400" cy="9906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Decryption</a:t>
                </a:r>
              </a:p>
            </p:txBody>
          </p:sp>
          <p:cxnSp>
            <p:nvCxnSpPr>
              <p:cNvPr id="12" name="Straight Arrow Connector 11"/>
              <p:cNvCxnSpPr>
                <a:stCxn id="9" idx="3"/>
              </p:cNvCxnSpPr>
              <p:nvPr/>
            </p:nvCxnSpPr>
            <p:spPr>
              <a:xfrm>
                <a:off x="6934200" y="3314700"/>
                <a:ext cx="1371600" cy="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>
                <a:stCxn id="17" idx="1"/>
                <a:endCxn id="5" idx="0"/>
              </p:cNvCxnSpPr>
              <p:nvPr/>
            </p:nvCxnSpPr>
            <p:spPr>
              <a:xfrm rot="10800000" flipV="1">
                <a:off x="3048000" y="2253734"/>
                <a:ext cx="1028700" cy="565666"/>
              </a:xfrm>
              <a:prstGeom prst="bentConnector2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lbow Connector 27"/>
              <p:cNvCxnSpPr>
                <a:stCxn id="17" idx="3"/>
                <a:endCxn id="9" idx="0"/>
              </p:cNvCxnSpPr>
              <p:nvPr/>
            </p:nvCxnSpPr>
            <p:spPr>
              <a:xfrm>
                <a:off x="5067300" y="2253734"/>
                <a:ext cx="1028700" cy="565666"/>
              </a:xfrm>
              <a:prstGeom prst="bentConnector2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302653" y="1626027"/>
              <a:ext cx="5336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Symmetric Key Cryptography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62000" y="2907268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Plaintext </a:t>
              </a:r>
              <a:r>
                <a:rPr lang="en-US" i="1" dirty="0"/>
                <a:t>M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10000" y="28956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Ciphertext</a:t>
              </a:r>
              <a:r>
                <a:rPr lang="en-US" dirty="0"/>
                <a:t> </a:t>
              </a:r>
              <a:r>
                <a:rPr lang="en-US" i="1" dirty="0"/>
                <a:t>C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858000" y="28956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Plaintext </a:t>
              </a:r>
              <a:r>
                <a:rPr lang="en-US" i="1" dirty="0"/>
                <a:t>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28800" y="4186535"/>
            <a:ext cx="8001000" cy="2442865"/>
            <a:chOff x="304800" y="4262735"/>
            <a:chExt cx="8001000" cy="2442865"/>
          </a:xfrm>
        </p:grpSpPr>
        <p:sp>
          <p:nvSpPr>
            <p:cNvPr id="34" name="TextBox 33"/>
            <p:cNvSpPr txBox="1"/>
            <p:nvPr/>
          </p:nvSpPr>
          <p:spPr>
            <a:xfrm>
              <a:off x="2057400" y="47360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Encryption Key </a:t>
              </a:r>
              <a:r>
                <a:rPr lang="en-US" i="1" dirty="0"/>
                <a:t>K</a:t>
              </a:r>
              <a:r>
                <a:rPr lang="en-US" i="1" baseline="-25000" dirty="0"/>
                <a:t>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05400" y="47360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Decryption Key </a:t>
              </a:r>
              <a:r>
                <a:rPr lang="en-US" i="1" dirty="0"/>
                <a:t>K</a:t>
              </a:r>
              <a:r>
                <a:rPr lang="en-US" i="1" baseline="-25000" dirty="0"/>
                <a:t>D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4400" y="5105400"/>
              <a:ext cx="7391400" cy="1600200"/>
              <a:chOff x="914400" y="5105400"/>
              <a:chExt cx="7391400" cy="16002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Rectangle 28"/>
              <p:cNvSpPr/>
              <p:nvPr/>
            </p:nvSpPr>
            <p:spPr>
              <a:xfrm>
                <a:off x="2209800" y="5715000"/>
                <a:ext cx="1676400" cy="9906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Encryption</a:t>
                </a:r>
              </a:p>
            </p:txBody>
          </p:sp>
          <p:cxnSp>
            <p:nvCxnSpPr>
              <p:cNvPr id="30" name="Straight Arrow Connector 29"/>
              <p:cNvCxnSpPr>
                <a:endCxn id="29" idx="1"/>
              </p:cNvCxnSpPr>
              <p:nvPr/>
            </p:nvCxnSpPr>
            <p:spPr>
              <a:xfrm>
                <a:off x="914400" y="6210300"/>
                <a:ext cx="1295400" cy="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29" idx="3"/>
                <a:endCxn id="32" idx="1"/>
              </p:cNvCxnSpPr>
              <p:nvPr/>
            </p:nvCxnSpPr>
            <p:spPr>
              <a:xfrm>
                <a:off x="3886200" y="6210300"/>
                <a:ext cx="1371600" cy="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5257800" y="5715000"/>
                <a:ext cx="1676400" cy="9906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Decryption</a:t>
                </a:r>
              </a:p>
            </p:txBody>
          </p:sp>
          <p:cxnSp>
            <p:nvCxnSpPr>
              <p:cNvPr id="33" name="Straight Arrow Connector 32"/>
              <p:cNvCxnSpPr>
                <a:stCxn id="32" idx="3"/>
              </p:cNvCxnSpPr>
              <p:nvPr/>
            </p:nvCxnSpPr>
            <p:spPr>
              <a:xfrm>
                <a:off x="6934200" y="6210300"/>
                <a:ext cx="1371600" cy="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endCxn id="29" idx="0"/>
              </p:cNvCxnSpPr>
              <p:nvPr/>
            </p:nvCxnSpPr>
            <p:spPr>
              <a:xfrm>
                <a:off x="3047999" y="5105400"/>
                <a:ext cx="1" cy="60960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6095999" y="5105400"/>
                <a:ext cx="1" cy="60960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304800" y="4262735"/>
              <a:ext cx="495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Public Key Cryptography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0" y="5802868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Plaintext </a:t>
              </a:r>
              <a:r>
                <a:rPr lang="en-US" i="1" dirty="0"/>
                <a:t>M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10000" y="5791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Ciphertext</a:t>
              </a:r>
              <a:r>
                <a:rPr lang="en-US" dirty="0"/>
                <a:t> </a:t>
              </a:r>
              <a:r>
                <a:rPr lang="en-US" i="1" dirty="0"/>
                <a:t>C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58000" y="5791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Plaintext </a:t>
              </a:r>
              <a:r>
                <a:rPr lang="en-US" i="1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018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RSA Algorithm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RSA is the most commonly used public key cryptosystem</a:t>
            </a:r>
          </a:p>
          <a:p>
            <a:r>
              <a:rPr lang="en-US" dirty="0"/>
              <a:t>Named for </a:t>
            </a:r>
            <a:r>
              <a:rPr lang="en-US" b="1" dirty="0" err="1"/>
              <a:t>R</a:t>
            </a:r>
            <a:r>
              <a:rPr lang="en-US" dirty="0" err="1"/>
              <a:t>ivest</a:t>
            </a:r>
            <a:r>
              <a:rPr lang="en-US" dirty="0"/>
              <a:t>, </a:t>
            </a:r>
            <a:r>
              <a:rPr lang="en-US" b="1" dirty="0"/>
              <a:t>S</a:t>
            </a:r>
            <a:r>
              <a:rPr lang="en-US" dirty="0"/>
              <a:t>hamir, and </a:t>
            </a:r>
            <a:r>
              <a:rPr lang="en-US" b="1" dirty="0" err="1"/>
              <a:t>A</a:t>
            </a:r>
            <a:r>
              <a:rPr lang="en-US" dirty="0" err="1"/>
              <a:t>dleman</a:t>
            </a:r>
            <a:endParaRPr lang="en-US" dirty="0"/>
          </a:p>
          <a:p>
            <a:r>
              <a:rPr lang="en-US" dirty="0"/>
              <a:t>Take a plaintext </a:t>
            </a:r>
            <a:r>
              <a:rPr lang="en-US" b="1" i="1" dirty="0"/>
              <a:t>M</a:t>
            </a:r>
            <a:r>
              <a:rPr lang="en-US" dirty="0"/>
              <a:t> converted to an integer</a:t>
            </a:r>
          </a:p>
          <a:p>
            <a:endParaRPr lang="en-US" dirty="0"/>
          </a:p>
          <a:p>
            <a:r>
              <a:rPr lang="en-US" dirty="0"/>
              <a:t>Create an </a:t>
            </a:r>
            <a:r>
              <a:rPr lang="en-US" dirty="0" err="1"/>
              <a:t>ciphertext</a:t>
            </a:r>
            <a:r>
              <a:rPr lang="en-US" dirty="0"/>
              <a:t> </a:t>
            </a:r>
            <a:r>
              <a:rPr lang="en-US" b="1" i="1" dirty="0"/>
              <a:t>C</a:t>
            </a:r>
            <a:r>
              <a:rPr lang="en-US" dirty="0"/>
              <a:t> as follows:</a:t>
            </a:r>
          </a:p>
          <a:p>
            <a:pPr>
              <a:buFont typeface="Wingdings 2" pitchFamily="18" charset="2"/>
              <a:buNone/>
            </a:pPr>
            <a:r>
              <a:rPr lang="en-US" dirty="0"/>
              <a:t>	</a:t>
            </a:r>
            <a:r>
              <a:rPr lang="en-US" b="1" i="1" dirty="0"/>
              <a:t>C</a:t>
            </a:r>
            <a:r>
              <a:rPr lang="en-US" dirty="0"/>
              <a:t> = </a:t>
            </a:r>
            <a:r>
              <a:rPr lang="en-US" b="1" i="1" dirty="0"/>
              <a:t>M</a:t>
            </a:r>
            <a:r>
              <a:rPr lang="en-US" b="1" i="1" baseline="30000" dirty="0"/>
              <a:t>e</a:t>
            </a:r>
            <a:r>
              <a:rPr lang="en-US" dirty="0"/>
              <a:t> mod </a:t>
            </a:r>
            <a:r>
              <a:rPr lang="en-US" b="1" i="1" dirty="0"/>
              <a:t>n</a:t>
            </a:r>
          </a:p>
          <a:p>
            <a:pPr>
              <a:buFont typeface="Wingdings 2" pitchFamily="18" charset="2"/>
              <a:buNone/>
            </a:pPr>
            <a:endParaRPr lang="en-US" i="1" dirty="0"/>
          </a:p>
          <a:p>
            <a:r>
              <a:rPr lang="en-US" dirty="0"/>
              <a:t>Decrypt </a:t>
            </a:r>
            <a:r>
              <a:rPr lang="en-US" b="1" i="1" dirty="0"/>
              <a:t>C</a:t>
            </a:r>
            <a:r>
              <a:rPr lang="en-US" dirty="0"/>
              <a:t> back into </a:t>
            </a:r>
            <a:r>
              <a:rPr lang="en-US" b="1" i="1" dirty="0"/>
              <a:t>M</a:t>
            </a:r>
            <a:r>
              <a:rPr lang="en-US" dirty="0"/>
              <a:t> as follows:</a:t>
            </a:r>
          </a:p>
          <a:p>
            <a:pPr>
              <a:buFont typeface="Wingdings 2" pitchFamily="18" charset="2"/>
              <a:buNone/>
            </a:pPr>
            <a:r>
              <a:rPr lang="en-US" dirty="0"/>
              <a:t>	</a:t>
            </a:r>
            <a:r>
              <a:rPr lang="en-US" b="1" i="1" dirty="0"/>
              <a:t>M</a:t>
            </a:r>
            <a:r>
              <a:rPr lang="en-US" dirty="0"/>
              <a:t> = </a:t>
            </a:r>
            <a:r>
              <a:rPr lang="en-US" b="1" i="1" dirty="0" err="1"/>
              <a:t>C</a:t>
            </a:r>
            <a:r>
              <a:rPr lang="en-US" b="1" i="1" baseline="30000" dirty="0" err="1"/>
              <a:t>d</a:t>
            </a:r>
            <a:r>
              <a:rPr lang="en-US" dirty="0"/>
              <a:t> mod </a:t>
            </a:r>
            <a:r>
              <a:rPr lang="en-US" b="1" i="1" dirty="0"/>
              <a:t>n</a:t>
            </a:r>
            <a:r>
              <a:rPr lang="en-US" dirty="0"/>
              <a:t> = (</a:t>
            </a:r>
            <a:r>
              <a:rPr lang="en-US" b="1" i="1" dirty="0"/>
              <a:t>M</a:t>
            </a:r>
            <a:r>
              <a:rPr lang="en-US" b="1" i="1" baseline="30000" dirty="0"/>
              <a:t>e</a:t>
            </a:r>
            <a:r>
              <a:rPr lang="en-US" dirty="0"/>
              <a:t>)</a:t>
            </a:r>
            <a:r>
              <a:rPr lang="en-US" b="1" i="1" baseline="30000" dirty="0"/>
              <a:t>d</a:t>
            </a:r>
            <a:r>
              <a:rPr lang="en-US" dirty="0"/>
              <a:t> mod </a:t>
            </a:r>
            <a:r>
              <a:rPr lang="en-US" b="1" i="1" dirty="0"/>
              <a:t>n</a:t>
            </a:r>
            <a:r>
              <a:rPr lang="en-US" dirty="0"/>
              <a:t> = </a:t>
            </a:r>
            <a:r>
              <a:rPr lang="en-US" b="1" dirty="0"/>
              <a:t>M</a:t>
            </a:r>
            <a:r>
              <a:rPr lang="en-US" b="1" i="1" baseline="30000" dirty="0"/>
              <a:t>ed</a:t>
            </a:r>
            <a:r>
              <a:rPr lang="en-US" dirty="0"/>
              <a:t> mod </a:t>
            </a:r>
            <a:r>
              <a:rPr lang="en-US" b="1" i="1" dirty="0"/>
              <a:t>n</a:t>
            </a:r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1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it's safe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Crazy number theory</a:t>
            </a:r>
          </a:p>
          <a:p>
            <a:r>
              <a:rPr lang="en-US" dirty="0"/>
              <a:t>For RSA, the modulus </a:t>
            </a:r>
            <a:r>
              <a:rPr lang="en-US" b="1" i="1" dirty="0"/>
              <a:t>n</a:t>
            </a:r>
            <a:r>
              <a:rPr lang="en-US" dirty="0"/>
              <a:t> = </a:t>
            </a:r>
            <a:r>
              <a:rPr lang="en-US" b="1" i="1" dirty="0" err="1"/>
              <a:t>p</a:t>
            </a:r>
            <a:r>
              <a:rPr lang="en-US" dirty="0" err="1"/>
              <a:t>·</a:t>
            </a:r>
            <a:r>
              <a:rPr lang="en-US" b="1" i="1" dirty="0" err="1"/>
              <a:t>q</a:t>
            </a:r>
            <a:r>
              <a:rPr lang="en-US" dirty="0"/>
              <a:t> where </a:t>
            </a:r>
            <a:r>
              <a:rPr lang="en-US" b="1" i="1" dirty="0"/>
              <a:t>p</a:t>
            </a:r>
            <a:r>
              <a:rPr lang="en-US" dirty="0"/>
              <a:t> and </a:t>
            </a:r>
            <a:r>
              <a:rPr lang="en-US" b="1" i="1" dirty="0"/>
              <a:t>q</a:t>
            </a:r>
            <a:r>
              <a:rPr lang="en-US" dirty="0"/>
              <a:t> are two large (hundreds of digits) primes</a:t>
            </a:r>
            <a:endParaRPr lang="en-US" b="1" i="1" dirty="0"/>
          </a:p>
          <a:p>
            <a:r>
              <a:rPr lang="en-US" dirty="0">
                <a:sym typeface="Symbol" pitchFamily="18" charset="2"/>
              </a:rPr>
              <a:t>It's easy to compute </a:t>
            </a:r>
            <a:r>
              <a:rPr lang="en-US" b="1" i="1" dirty="0">
                <a:sym typeface="Symbol" pitchFamily="18" charset="2"/>
              </a:rPr>
              <a:t>d</a:t>
            </a:r>
            <a:r>
              <a:rPr lang="en-US" dirty="0">
                <a:sym typeface="Symbol" pitchFamily="18" charset="2"/>
              </a:rPr>
              <a:t>, the decryption exponent, if you know </a:t>
            </a:r>
            <a:r>
              <a:rPr lang="en-US" b="1" i="1" dirty="0">
                <a:sym typeface="Symbol" pitchFamily="18" charset="2"/>
              </a:rPr>
              <a:t>p</a:t>
            </a:r>
            <a:r>
              <a:rPr lang="en-US" dirty="0">
                <a:sym typeface="Symbol" pitchFamily="18" charset="2"/>
              </a:rPr>
              <a:t> and </a:t>
            </a:r>
            <a:r>
              <a:rPr lang="en-US" b="1" i="1" dirty="0">
                <a:sym typeface="Symbol" pitchFamily="18" charset="2"/>
              </a:rPr>
              <a:t>q</a:t>
            </a:r>
          </a:p>
          <a:p>
            <a:r>
              <a:rPr lang="en-US" dirty="0">
                <a:sym typeface="Symbol" pitchFamily="18" charset="2"/>
              </a:rPr>
              <a:t>No one knows an efficient way to factor a large composite number</a:t>
            </a:r>
          </a:p>
          <a:p>
            <a:r>
              <a:rPr lang="en-US" dirty="0">
                <a:sym typeface="Symbol" pitchFamily="18" charset="2"/>
              </a:rPr>
              <a:t>However, quantum computers </a:t>
            </a:r>
            <a:r>
              <a:rPr lang="en-US" i="1" dirty="0">
                <a:sym typeface="Symbol" pitchFamily="18" charset="2"/>
              </a:rPr>
              <a:t>could</a:t>
            </a:r>
            <a:r>
              <a:rPr lang="en-US" dirty="0">
                <a:sym typeface="Symbol" pitchFamily="18" charset="2"/>
              </a:rPr>
              <a:t> make RSA much less safe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7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we talk about last time?</a:t>
            </a:r>
          </a:p>
          <a:p>
            <a:r>
              <a:rPr lang="en-US" dirty="0"/>
              <a:t>Finished TCP</a:t>
            </a:r>
          </a:p>
          <a:p>
            <a:r>
              <a:rPr lang="en-US" dirty="0"/>
              <a:t>Network security</a:t>
            </a:r>
          </a:p>
          <a:p>
            <a:pPr lvl="1"/>
            <a:r>
              <a:rPr lang="en-US" dirty="0"/>
              <a:t>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Hash Functions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25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Where do passwords go?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magic happens when you type your password into…</a:t>
            </a:r>
          </a:p>
          <a:p>
            <a:pPr lvl="1" eaLnBrk="1" hangingPunct="1"/>
            <a:r>
              <a:rPr lang="en-US" dirty="0"/>
              <a:t>Windows or Unix to log on?</a:t>
            </a:r>
          </a:p>
          <a:p>
            <a:pPr lvl="1" eaLnBrk="1" hangingPunct="1"/>
            <a:r>
              <a:rPr lang="en-US" dirty="0"/>
              <a:t>Amazon.com to make a purchase?</a:t>
            </a:r>
          </a:p>
          <a:p>
            <a:pPr lvl="1" eaLnBrk="1" hangingPunct="1"/>
            <a:r>
              <a:rPr lang="en-US" dirty="0"/>
              <a:t>A Mandalorian fan site so that you can post on the forums?</a:t>
            </a:r>
          </a:p>
          <a:p>
            <a:pPr eaLnBrk="1" hangingPunct="1"/>
            <a:r>
              <a:rPr lang="en-US" dirty="0"/>
              <a:t>A genie from the 8</a:t>
            </a:r>
            <a:r>
              <a:rPr lang="en-US" baseline="30000" dirty="0"/>
              <a:t>th</a:t>
            </a:r>
            <a:r>
              <a:rPr lang="en-US" dirty="0"/>
              <a:t> dimension travels back in time and checks to see what password you originally created</a:t>
            </a:r>
          </a:p>
        </p:txBody>
      </p:sp>
    </p:spTree>
    <p:extLst>
      <p:ext uri="{BB962C8B-B14F-4D97-AF65-F5344CB8AC3E}">
        <p14:creationId xmlns:p14="http://schemas.microsoft.com/office/powerpoint/2010/main" val="375352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 reality…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password is checked against a file on a computer</a:t>
            </a:r>
          </a:p>
          <a:p>
            <a:pPr eaLnBrk="1" hangingPunct="1"/>
            <a:r>
              <a:rPr lang="en-US" dirty="0"/>
              <a:t>But, how safe is the whole process?</a:t>
            </a:r>
          </a:p>
          <a:p>
            <a:pPr lvl="1" eaLnBrk="1" hangingPunct="1"/>
            <a:r>
              <a:rPr lang="en-US" dirty="0"/>
              <a:t>The Mandalorian fan site may not be safe at all</a:t>
            </a:r>
          </a:p>
          <a:p>
            <a:pPr lvl="1" eaLnBrk="1" hangingPunct="1"/>
            <a:r>
              <a:rPr lang="en-US" dirty="0"/>
              <a:t>Amazon.com is complicated, much depends on the implementation of public key cryptography</a:t>
            </a:r>
          </a:p>
          <a:p>
            <a:pPr lvl="1" eaLnBrk="1" hangingPunct="1"/>
            <a:r>
              <a:rPr lang="en-US" dirty="0"/>
              <a:t>What about your Windows or Unix computer?</a:t>
            </a:r>
          </a:p>
        </p:txBody>
      </p:sp>
    </p:spTree>
    <p:extLst>
      <p:ext uri="{BB962C8B-B14F-4D97-AF65-F5344CB8AC3E}">
        <p14:creationId xmlns:p14="http://schemas.microsoft.com/office/powerpoint/2010/main" val="5806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Catch-22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Your computer needs to be able read the password file to check passwords</a:t>
            </a:r>
          </a:p>
          <a:p>
            <a:pPr eaLnBrk="1" hangingPunct="1"/>
            <a:r>
              <a:rPr lang="en-US" dirty="0"/>
              <a:t>But, even an administrator shouldn't be able to read everyone's passwords</a:t>
            </a:r>
          </a:p>
          <a:p>
            <a:pPr eaLnBrk="1" hangingPunct="1"/>
            <a:r>
              <a:rPr lang="en-US" dirty="0"/>
              <a:t>Hash functions to the rescue!</a:t>
            </a:r>
          </a:p>
        </p:txBody>
      </p:sp>
    </p:spTree>
    <p:extLst>
      <p:ext uri="{BB962C8B-B14F-4D97-AF65-F5344CB8AC3E}">
        <p14:creationId xmlns:p14="http://schemas.microsoft.com/office/powerpoint/2010/main" val="255407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cryptographic</a:t>
            </a:r>
            <a:r>
              <a:rPr lang="en-US" dirty="0"/>
              <a:t> (or one-way) hash function (also called a </a:t>
            </a:r>
            <a:r>
              <a:rPr lang="en-US"/>
              <a:t>cryptographic checksum) </a:t>
            </a:r>
            <a:r>
              <a:rPr lang="en-US" dirty="0"/>
              <a:t>takes a variable sized message </a:t>
            </a:r>
            <a:r>
              <a:rPr lang="en-US" b="1" i="1" dirty="0"/>
              <a:t>M</a:t>
            </a:r>
            <a:r>
              <a:rPr lang="en-US" dirty="0"/>
              <a:t> and produces a fixed-size hash code </a:t>
            </a:r>
            <a:r>
              <a:rPr lang="en-US" b="1" dirty="0"/>
              <a:t>H</a:t>
            </a:r>
            <a:r>
              <a:rPr lang="en-US" dirty="0"/>
              <a:t>(</a:t>
            </a:r>
            <a:r>
              <a:rPr lang="en-US" b="1" i="1" dirty="0"/>
              <a:t>M</a:t>
            </a:r>
            <a:r>
              <a:rPr lang="en-US" dirty="0"/>
              <a:t>)</a:t>
            </a:r>
          </a:p>
          <a:p>
            <a:r>
              <a:rPr lang="en-US" b="1" dirty="0"/>
              <a:t>Not the same as hash functions from data structures</a:t>
            </a:r>
          </a:p>
          <a:p>
            <a:r>
              <a:rPr lang="en-US" dirty="0"/>
              <a:t>The hash code produced is also called a </a:t>
            </a:r>
            <a:r>
              <a:rPr lang="en-US" b="1" dirty="0"/>
              <a:t>digest</a:t>
            </a:r>
          </a:p>
          <a:p>
            <a:r>
              <a:rPr lang="en-US" dirty="0"/>
              <a:t>It can be used to provide authentication of both the integrity and the sender of a message</a:t>
            </a:r>
          </a:p>
          <a:p>
            <a:r>
              <a:rPr lang="en-US" dirty="0"/>
              <a:t>It allows us to store some information about a message that an attacker cannot use to recover the message</a:t>
            </a:r>
          </a:p>
        </p:txBody>
      </p:sp>
    </p:spTree>
    <p:extLst>
      <p:ext uri="{BB962C8B-B14F-4D97-AF65-F5344CB8AC3E}">
        <p14:creationId xmlns:p14="http://schemas.microsoft.com/office/powerpoint/2010/main" val="133899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6934200" cy="4625609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pigeonhole principle</a:t>
            </a:r>
            <a:r>
              <a:rPr lang="en-US" dirty="0"/>
              <a:t> says that if you try to put </a:t>
            </a:r>
            <a:r>
              <a:rPr lang="en-US" b="1" i="1" dirty="0"/>
              <a:t>m</a:t>
            </a:r>
            <a:r>
              <a:rPr lang="en-US" dirty="0"/>
              <a:t> items into </a:t>
            </a:r>
            <a:r>
              <a:rPr lang="en-US" b="1" i="1" dirty="0"/>
              <a:t>n</a:t>
            </a:r>
            <a:r>
              <a:rPr lang="en-US" dirty="0"/>
              <a:t> categories, where </a:t>
            </a:r>
            <a:r>
              <a:rPr lang="en-US" b="1" i="1" dirty="0"/>
              <a:t>m</a:t>
            </a:r>
            <a:r>
              <a:rPr lang="en-US" dirty="0"/>
              <a:t> &gt; </a:t>
            </a:r>
            <a:r>
              <a:rPr lang="en-US" b="1" i="1" dirty="0"/>
              <a:t>n</a:t>
            </a:r>
            <a:r>
              <a:rPr lang="en-US" dirty="0"/>
              <a:t>, then at least 2 things will be in the same category</a:t>
            </a:r>
          </a:p>
          <a:p>
            <a:r>
              <a:rPr lang="en-US" dirty="0"/>
              <a:t>Imagine that you have a 40,000 byte message and a 256-bit hash digest</a:t>
            </a:r>
          </a:p>
          <a:p>
            <a:r>
              <a:rPr lang="en-US" dirty="0"/>
              <a:t>How does the pigeonhole principle apply?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286000"/>
            <a:ext cx="3907089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369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two messages hash to the same value, this is called a </a:t>
            </a:r>
            <a:r>
              <a:rPr lang="en-US" b="1" dirty="0"/>
              <a:t>collision</a:t>
            </a:r>
          </a:p>
          <a:p>
            <a:r>
              <a:rPr lang="en-US" dirty="0"/>
              <a:t>Because of the pigeonhole principle, collisions are unavoidable</a:t>
            </a:r>
          </a:p>
          <a:p>
            <a:r>
              <a:rPr lang="en-US" dirty="0"/>
              <a:t>The key feature we want from our hash functions is that collisions are difficult to predict</a:t>
            </a:r>
          </a:p>
        </p:txBody>
      </p:sp>
    </p:spTree>
    <p:extLst>
      <p:ext uri="{BB962C8B-B14F-4D97-AF65-F5344CB8AC3E}">
        <p14:creationId xmlns:p14="http://schemas.microsoft.com/office/powerpoint/2010/main" val="253850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Crucial properties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15644325"/>
              </p:ext>
            </p:extLst>
          </p:nvPr>
        </p:nvGraphicFramePr>
        <p:xfrm>
          <a:off x="1219200" y="1676400"/>
          <a:ext cx="9677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0874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Additional properties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40037234"/>
              </p:ext>
            </p:extLst>
          </p:nvPr>
        </p:nvGraphicFramePr>
        <p:xfrm>
          <a:off x="762000" y="1676400"/>
          <a:ext cx="10515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5963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Avalanching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4343400" cy="4625609"/>
          </a:xfrm>
        </p:spPr>
        <p:txBody>
          <a:bodyPr/>
          <a:lstStyle/>
          <a:p>
            <a:r>
              <a:rPr lang="en-US" dirty="0"/>
              <a:t>Example (from Wikipedia) of significant changes in hash output with small input changes</a:t>
            </a:r>
          </a:p>
          <a:p>
            <a:r>
              <a:rPr lang="en-US" dirty="0"/>
              <a:t>SHA-1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76400"/>
            <a:ext cx="6748533" cy="485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0747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Password dilemma resolved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Instead of storing the actual passwords, Windows and Unix machines store the hash of the passwords</a:t>
            </a:r>
          </a:p>
          <a:p>
            <a:pPr eaLnBrk="1" hangingPunct="1"/>
            <a:r>
              <a:rPr lang="en-US" dirty="0"/>
              <a:t>When someone logs on, the operating system hashes the password and compares it to the stored version</a:t>
            </a:r>
          </a:p>
          <a:p>
            <a:pPr eaLnBrk="1" hangingPunct="1"/>
            <a:r>
              <a:rPr lang="en-US" dirty="0"/>
              <a:t>No one gets to see your original password!</a:t>
            </a:r>
          </a:p>
          <a:p>
            <a:pPr eaLnBrk="1" hangingPunct="1"/>
            <a:r>
              <a:rPr lang="en-US" dirty="0"/>
              <a:t>Hash functions are also used for digital signatures</a:t>
            </a:r>
          </a:p>
        </p:txBody>
      </p:sp>
    </p:spTree>
    <p:extLst>
      <p:ext uri="{BB962C8B-B14F-4D97-AF65-F5344CB8AC3E}">
        <p14:creationId xmlns:p14="http://schemas.microsoft.com/office/powerpoint/2010/main" val="386825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Message Digest Algorithm 5</a:t>
            </a:r>
          </a:p>
          <a:p>
            <a:r>
              <a:rPr lang="en-US" dirty="0"/>
              <a:t>Popular but outdated hashing algorithm</a:t>
            </a:r>
          </a:p>
          <a:p>
            <a:r>
              <a:rPr lang="en-US" dirty="0"/>
              <a:t>Designed by Ron </a:t>
            </a:r>
            <a:r>
              <a:rPr lang="en-US" dirty="0" err="1"/>
              <a:t>Rivest</a:t>
            </a:r>
            <a:r>
              <a:rPr lang="en-US" dirty="0"/>
              <a:t> (of RSA fame)</a:t>
            </a:r>
          </a:p>
          <a:p>
            <a:r>
              <a:rPr lang="en-US" b="1" dirty="0"/>
              <a:t>Digest size: </a:t>
            </a:r>
            <a:r>
              <a:rPr lang="en-US" dirty="0"/>
              <a:t>128 bits</a:t>
            </a:r>
          </a:p>
          <a:p>
            <a:r>
              <a:rPr lang="en-US" b="1" dirty="0"/>
              <a:t>Security</a:t>
            </a:r>
          </a:p>
          <a:p>
            <a:pPr lvl="1"/>
            <a:r>
              <a:rPr lang="en-US" dirty="0"/>
              <a:t>Completely broken</a:t>
            </a:r>
          </a:p>
          <a:p>
            <a:pPr lvl="1"/>
            <a:r>
              <a:rPr lang="en-US" dirty="0"/>
              <a:t>Reasonable size attacks (2</a:t>
            </a:r>
            <a:r>
              <a:rPr lang="en-US" baseline="30000" dirty="0"/>
              <a:t>32</a:t>
            </a:r>
            <a:r>
              <a:rPr lang="en-US" dirty="0"/>
              <a:t>) exist to create two messages with the same hash value</a:t>
            </a:r>
          </a:p>
          <a:p>
            <a:r>
              <a:rPr lang="en-US" dirty="0"/>
              <a:t>MD5 hashes are still commonly used to check to see if a download finished without error</a:t>
            </a:r>
          </a:p>
        </p:txBody>
      </p:sp>
    </p:spTree>
    <p:extLst>
      <p:ext uri="{BB962C8B-B14F-4D97-AF65-F5344CB8AC3E}">
        <p14:creationId xmlns:p14="http://schemas.microsoft.com/office/powerpoint/2010/main" val="308519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Secure Hash Algorithm</a:t>
            </a:r>
          </a:p>
          <a:p>
            <a:r>
              <a:rPr lang="en-US" dirty="0"/>
              <a:t>Created by NIST</a:t>
            </a:r>
          </a:p>
          <a:p>
            <a:r>
              <a:rPr lang="en-US" dirty="0"/>
              <a:t>SHA-0 was published in 1993, but it was replaced in 1995 by SHA-1</a:t>
            </a:r>
          </a:p>
          <a:p>
            <a:r>
              <a:rPr lang="en-US" dirty="0"/>
              <a:t>The difference between the two is only a single bitwise rotation, but the NSA said it was important</a:t>
            </a:r>
          </a:p>
          <a:p>
            <a:r>
              <a:rPr lang="en-US" dirty="0"/>
              <a:t>SHA-1 security</a:t>
            </a:r>
          </a:p>
          <a:p>
            <a:pPr lvl="1"/>
            <a:r>
              <a:rPr lang="en-US" dirty="0"/>
              <a:t>Digest size: 160 bits</a:t>
            </a:r>
          </a:p>
          <a:p>
            <a:pPr lvl="1"/>
            <a:r>
              <a:rPr lang="en-US" dirty="0"/>
              <a:t>Considered unsafe</a:t>
            </a:r>
          </a:p>
          <a:p>
            <a:pPr lvl="1"/>
            <a:r>
              <a:rPr lang="en-US" dirty="0"/>
              <a:t>Theoretical attacks can run in 2</a:t>
            </a:r>
            <a:r>
              <a:rPr lang="en-US" baseline="30000" dirty="0"/>
              <a:t>63</a:t>
            </a:r>
            <a:r>
              <a:rPr lang="en-US" dirty="0"/>
              <a:t> SHA-1 evaluations</a:t>
            </a:r>
          </a:p>
          <a:p>
            <a:r>
              <a:rPr lang="en-US" dirty="0"/>
              <a:t>SHA-2 is a successor family of hash functions</a:t>
            </a:r>
          </a:p>
          <a:p>
            <a:pPr lvl="1"/>
            <a:r>
              <a:rPr lang="en-US" dirty="0"/>
              <a:t>224, 256, 384, 512 bit digests</a:t>
            </a:r>
          </a:p>
          <a:p>
            <a:pPr lvl="1"/>
            <a:r>
              <a:rPr lang="en-US" dirty="0"/>
              <a:t>Now the preferred hashing function</a:t>
            </a:r>
          </a:p>
          <a:p>
            <a:pPr lvl="1"/>
            <a:r>
              <a:rPr lang="en-US" dirty="0"/>
              <a:t>Designed by the NSA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SHA-3 (Keccak) uses a completely different form of hashing than SHA-0, SHA-1, and SHA-2</a:t>
            </a:r>
          </a:p>
          <a:p>
            <a:r>
              <a:rPr lang="en-US" dirty="0"/>
              <a:t>Although the attacks on SHA-1 are expensive and there are no real attacks on SHA-2, the attacks on SHA-0 made people nervous about hash functions following the same design</a:t>
            </a:r>
          </a:p>
          <a:p>
            <a:r>
              <a:rPr lang="en-US" dirty="0"/>
              <a:t>SHA-3 also allows for variable size digests, for added security</a:t>
            </a:r>
          </a:p>
          <a:p>
            <a:pPr lvl="1"/>
            <a:r>
              <a:rPr lang="en-US" dirty="0"/>
              <a:t>224, 256, 384, and 512 are standard</a:t>
            </a:r>
          </a:p>
          <a:p>
            <a:r>
              <a:rPr lang="en-US" dirty="0"/>
              <a:t>Either SHA-2 or SHA-3 is considered secure (for now)</a:t>
            </a:r>
          </a:p>
        </p:txBody>
      </p:sp>
    </p:spTree>
    <p:extLst>
      <p:ext uri="{BB962C8B-B14F-4D97-AF65-F5344CB8AC3E}">
        <p14:creationId xmlns:p14="http://schemas.microsoft.com/office/powerpoint/2010/main" val="288391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TLS</a:t>
            </a:r>
          </a:p>
          <a:p>
            <a:r>
              <a:rPr lang="en-US" dirty="0"/>
              <a:t>Internet layer</a:t>
            </a:r>
          </a:p>
          <a:p>
            <a:r>
              <a:rPr lang="en-US" dirty="0"/>
              <a:t>Link layer</a:t>
            </a:r>
          </a:p>
          <a:p>
            <a:r>
              <a:rPr lang="en-US" dirty="0"/>
              <a:t>Wireless</a:t>
            </a:r>
          </a:p>
          <a:p>
            <a:r>
              <a:rPr lang="en-US" dirty="0"/>
              <a:t>Start threads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Finish Project 2</a:t>
            </a:r>
          </a:p>
          <a:p>
            <a:r>
              <a:rPr lang="en-US" dirty="0"/>
              <a:t>Start on Assignment 5</a:t>
            </a:r>
          </a:p>
          <a:p>
            <a:r>
              <a:rPr lang="en-US" dirty="0"/>
              <a:t>Read sections 5.6, 5.7, 6.1, and 6.2</a:t>
            </a:r>
          </a:p>
          <a:p>
            <a:r>
              <a:rPr lang="en-US" b="1" dirty="0"/>
              <a:t>Have a great break!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2FB7D-8105-419B-B909-087385EA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B312B-8751-46C0-AB02-43CB79450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 Teams!</a:t>
            </a:r>
          </a:p>
        </p:txBody>
      </p:sp>
    </p:spTree>
    <p:extLst>
      <p:ext uri="{BB962C8B-B14F-4D97-AF65-F5344CB8AC3E}">
        <p14:creationId xmlns:p14="http://schemas.microsoft.com/office/powerpoint/2010/main" val="390946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2F07-B514-4046-BAAE-AED535D62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7F335-6D11-4FDF-89BB-8D5D3615C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6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2CC5CF-AB2E-4157-AE85-90087A96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C74747-0C4D-4EAB-A710-5DC337C188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6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"Secret writing"</a:t>
            </a:r>
          </a:p>
          <a:p>
            <a:r>
              <a:rPr lang="en-US" dirty="0"/>
              <a:t>The art of encoding a message so that its meaning is hidden</a:t>
            </a:r>
          </a:p>
          <a:p>
            <a:r>
              <a:rPr lang="en-US" b="1" dirty="0"/>
              <a:t>Cryptanalysis</a:t>
            </a:r>
            <a:r>
              <a:rPr lang="en-US" dirty="0"/>
              <a:t> is breaking those codes</a:t>
            </a:r>
          </a:p>
          <a:p>
            <a:r>
              <a:rPr lang="en-US" dirty="0"/>
              <a:t>Cryptography is a powerful tool for </a:t>
            </a:r>
            <a:r>
              <a:rPr lang="en-US" i="1" dirty="0"/>
              <a:t>confidentiality</a:t>
            </a:r>
            <a:r>
              <a:rPr lang="en-US" dirty="0"/>
              <a:t> because modern encryption methods make it almost impossible to read an encrypted message</a:t>
            </a:r>
          </a:p>
          <a:p>
            <a:r>
              <a:rPr lang="en-US" dirty="0"/>
              <a:t>Cryptographic hash functions provide a tool for </a:t>
            </a:r>
            <a:r>
              <a:rPr lang="en-US" i="1" dirty="0"/>
              <a:t>integrity</a:t>
            </a:r>
            <a:r>
              <a:rPr lang="en-US" dirty="0"/>
              <a:t> because they can make it obvious when a message has been changed</a:t>
            </a:r>
          </a:p>
        </p:txBody>
      </p:sp>
    </p:spTree>
    <p:extLst>
      <p:ext uri="{BB962C8B-B14F-4D97-AF65-F5344CB8AC3E}">
        <p14:creationId xmlns:p14="http://schemas.microsoft.com/office/powerpoint/2010/main" val="194143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5DD2-9DE5-4979-85F7-76F8D4FF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and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CD721-A4DA-43EB-9F1B-733B68F49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cryptography provides tools for confidentiality and integrity, there's no clear cryptographic tool for availability</a:t>
            </a:r>
          </a:p>
          <a:p>
            <a:r>
              <a:rPr lang="en-US" dirty="0"/>
              <a:t>In fact, cryptography often makes availability </a:t>
            </a:r>
            <a:r>
              <a:rPr lang="en-US" b="1" dirty="0"/>
              <a:t>worse</a:t>
            </a:r>
            <a:r>
              <a:rPr lang="en-US" dirty="0"/>
              <a:t> because encryption puts more strain on a system</a:t>
            </a:r>
          </a:p>
          <a:p>
            <a:pPr lvl="1"/>
            <a:r>
              <a:rPr lang="en-US" dirty="0"/>
              <a:t>Making it more susceptible to various DoS attacks</a:t>
            </a:r>
          </a:p>
          <a:p>
            <a:r>
              <a:rPr lang="en-US" dirty="0"/>
              <a:t>There's </a:t>
            </a:r>
            <a:r>
              <a:rPr lang="en-US" b="1" dirty="0"/>
              <a:t>always</a:t>
            </a:r>
            <a:r>
              <a:rPr lang="en-US" dirty="0"/>
              <a:t> tension between confidentiality, integrity, and availability</a:t>
            </a:r>
          </a:p>
          <a:p>
            <a:r>
              <a:rPr lang="en-US" dirty="0"/>
              <a:t>Increasing confidentiality and integrity usually decreases availability</a:t>
            </a:r>
          </a:p>
        </p:txBody>
      </p:sp>
    </p:spTree>
    <p:extLst>
      <p:ext uri="{BB962C8B-B14F-4D97-AF65-F5344CB8AC3E}">
        <p14:creationId xmlns:p14="http://schemas.microsoft.com/office/powerpoint/2010/main" val="265796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and decryption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Encryption</a:t>
            </a:r>
            <a:r>
              <a:rPr lang="en-US" dirty="0"/>
              <a:t> is the process of taking a message and encoding it</a:t>
            </a:r>
          </a:p>
          <a:p>
            <a:r>
              <a:rPr lang="en-US" b="1" dirty="0"/>
              <a:t>Decryption</a:t>
            </a:r>
            <a:r>
              <a:rPr lang="en-US" dirty="0"/>
              <a:t> is the process of decoding the code back into a message</a:t>
            </a:r>
          </a:p>
          <a:p>
            <a:r>
              <a:rPr lang="en-US" dirty="0"/>
              <a:t>A </a:t>
            </a:r>
            <a:r>
              <a:rPr lang="en-US" b="1" dirty="0"/>
              <a:t>plaintext</a:t>
            </a:r>
            <a:r>
              <a:rPr lang="en-US" dirty="0"/>
              <a:t> is a message before encryption</a:t>
            </a:r>
          </a:p>
          <a:p>
            <a:r>
              <a:rPr lang="en-US" dirty="0"/>
              <a:t>A </a:t>
            </a:r>
            <a:r>
              <a:rPr lang="en-US" b="1" dirty="0" err="1"/>
              <a:t>ciphertext</a:t>
            </a:r>
            <a:r>
              <a:rPr lang="en-US" dirty="0"/>
              <a:t> is the message in encrypted form</a:t>
            </a:r>
          </a:p>
          <a:p>
            <a:r>
              <a:rPr lang="en-US" dirty="0"/>
              <a:t>A </a:t>
            </a:r>
            <a:r>
              <a:rPr lang="en-US" b="1" dirty="0"/>
              <a:t>key</a:t>
            </a:r>
            <a:r>
              <a:rPr lang="en-US" dirty="0"/>
              <a:t> is an extra piece of information used in the encryption process</a:t>
            </a:r>
          </a:p>
        </p:txBody>
      </p:sp>
    </p:spTree>
    <p:extLst>
      <p:ext uri="{BB962C8B-B14F-4D97-AF65-F5344CB8AC3E}">
        <p14:creationId xmlns:p14="http://schemas.microsoft.com/office/powerpoint/2010/main" val="137669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10937</TotalTime>
  <Words>1648</Words>
  <Application>Microsoft Office PowerPoint</Application>
  <PresentationFormat>Widescreen</PresentationFormat>
  <Paragraphs>209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Corbel</vt:lpstr>
      <vt:lpstr>Symbol</vt:lpstr>
      <vt:lpstr>Wingdings</vt:lpstr>
      <vt:lpstr>Wingdings 2</vt:lpstr>
      <vt:lpstr>Wingdings 3</vt:lpstr>
      <vt:lpstr>Module</vt:lpstr>
      <vt:lpstr>COMP 3400</vt:lpstr>
      <vt:lpstr>Last time</vt:lpstr>
      <vt:lpstr>Questions?</vt:lpstr>
      <vt:lpstr>Assignment 5</vt:lpstr>
      <vt:lpstr>Project 2</vt:lpstr>
      <vt:lpstr>Cryptography</vt:lpstr>
      <vt:lpstr>Cryptography</vt:lpstr>
      <vt:lpstr>Cryptography and availability</vt:lpstr>
      <vt:lpstr>Encryption and decryption</vt:lpstr>
      <vt:lpstr>Notation</vt:lpstr>
      <vt:lpstr>Terminology</vt:lpstr>
      <vt:lpstr>Terminology remix</vt:lpstr>
      <vt:lpstr>Symmetric key cryptography</vt:lpstr>
      <vt:lpstr>AES</vt:lpstr>
      <vt:lpstr>Public Key Cryptography</vt:lpstr>
      <vt:lpstr>Public key cryptography</vt:lpstr>
      <vt:lpstr>Symmetric vs. public key</vt:lpstr>
      <vt:lpstr>RSA Algorithm</vt:lpstr>
      <vt:lpstr>Why it's safe</vt:lpstr>
      <vt:lpstr>Cryptographic Hash Functions</vt:lpstr>
      <vt:lpstr>Where do passwords go?</vt:lpstr>
      <vt:lpstr>In reality…</vt:lpstr>
      <vt:lpstr>Catch-22</vt:lpstr>
      <vt:lpstr>Definition</vt:lpstr>
      <vt:lpstr>Pigeonhole principle</vt:lpstr>
      <vt:lpstr>Collisions</vt:lpstr>
      <vt:lpstr>Crucial properties</vt:lpstr>
      <vt:lpstr>Additional properties</vt:lpstr>
      <vt:lpstr>Avalanching in action</vt:lpstr>
      <vt:lpstr>Password dilemma resolved</vt:lpstr>
      <vt:lpstr>MD5</vt:lpstr>
      <vt:lpstr>SHA family</vt:lpstr>
      <vt:lpstr>SHA-3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1095</cp:revision>
  <dcterms:created xsi:type="dcterms:W3CDTF">2009-08-24T20:26:10Z</dcterms:created>
  <dcterms:modified xsi:type="dcterms:W3CDTF">2025-03-07T15:07:17Z</dcterms:modified>
</cp:coreProperties>
</file>